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handoutMasterIdLst>
    <p:handoutMasterId r:id="rId41"/>
  </p:handoutMasterIdLst>
  <p:sldIdLst>
    <p:sldId id="256" r:id="rId2"/>
    <p:sldId id="258" r:id="rId3"/>
    <p:sldId id="286" r:id="rId4"/>
    <p:sldId id="259" r:id="rId5"/>
    <p:sldId id="289" r:id="rId6"/>
    <p:sldId id="290" r:id="rId7"/>
    <p:sldId id="303" r:id="rId8"/>
    <p:sldId id="304" r:id="rId9"/>
    <p:sldId id="305" r:id="rId10"/>
    <p:sldId id="306" r:id="rId11"/>
    <p:sldId id="307" r:id="rId12"/>
    <p:sldId id="308" r:id="rId13"/>
    <p:sldId id="309" r:id="rId14"/>
    <p:sldId id="313" r:id="rId15"/>
    <p:sldId id="316" r:id="rId16"/>
    <p:sldId id="314" r:id="rId17"/>
    <p:sldId id="315" r:id="rId18"/>
    <p:sldId id="260" r:id="rId19"/>
    <p:sldId id="288" r:id="rId20"/>
    <p:sldId id="293" r:id="rId21"/>
    <p:sldId id="261" r:id="rId22"/>
    <p:sldId id="297" r:id="rId23"/>
    <p:sldId id="294" r:id="rId24"/>
    <p:sldId id="291" r:id="rId25"/>
    <p:sldId id="298" r:id="rId26"/>
    <p:sldId id="301" r:id="rId27"/>
    <p:sldId id="299" r:id="rId28"/>
    <p:sldId id="300" r:id="rId29"/>
    <p:sldId id="292" r:id="rId30"/>
    <p:sldId id="262" r:id="rId31"/>
    <p:sldId id="302" r:id="rId32"/>
    <p:sldId id="263" r:id="rId33"/>
    <p:sldId id="295" r:id="rId34"/>
    <p:sldId id="296" r:id="rId35"/>
    <p:sldId id="264" r:id="rId36"/>
    <p:sldId id="317" r:id="rId37"/>
    <p:sldId id="265" r:id="rId38"/>
    <p:sldId id="270"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595" autoAdjust="0"/>
  </p:normalViewPr>
  <p:slideViewPr>
    <p:cSldViewPr>
      <p:cViewPr varScale="1">
        <p:scale>
          <a:sx n="70" d="100"/>
          <a:sy n="70" d="100"/>
        </p:scale>
        <p:origin x="14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107" cy="464663"/>
          </a:xfrm>
          <a:prstGeom prst="rect">
            <a:avLst/>
          </a:prstGeom>
        </p:spPr>
        <p:txBody>
          <a:bodyPr vert="horz" lIns="89789" tIns="44894" rIns="89789" bIns="44894" rtlCol="0"/>
          <a:lstStyle>
            <a:lvl1pPr algn="l">
              <a:defRPr sz="1200"/>
            </a:lvl1pPr>
          </a:lstStyle>
          <a:p>
            <a:endParaRPr lang="en-US"/>
          </a:p>
        </p:txBody>
      </p:sp>
      <p:sp>
        <p:nvSpPr>
          <p:cNvPr id="3" name="Date Placeholder 2"/>
          <p:cNvSpPr>
            <a:spLocks noGrp="1"/>
          </p:cNvSpPr>
          <p:nvPr>
            <p:ph type="dt" sz="quarter" idx="1"/>
          </p:nvPr>
        </p:nvSpPr>
        <p:spPr>
          <a:xfrm>
            <a:off x="3884355" y="0"/>
            <a:ext cx="2972107" cy="464663"/>
          </a:xfrm>
          <a:prstGeom prst="rect">
            <a:avLst/>
          </a:prstGeom>
        </p:spPr>
        <p:txBody>
          <a:bodyPr vert="horz" lIns="89789" tIns="44894" rIns="89789" bIns="44894" rtlCol="0"/>
          <a:lstStyle>
            <a:lvl1pPr algn="r">
              <a:defRPr sz="1200"/>
            </a:lvl1pPr>
          </a:lstStyle>
          <a:p>
            <a:fld id="{0B28F7BF-989E-4643-9931-34620C6EF426}" type="datetimeFigureOut">
              <a:rPr lang="en-US" smtClean="0"/>
              <a:pPr/>
              <a:t>4/6/2015</a:t>
            </a:fld>
            <a:endParaRPr lang="en-US"/>
          </a:p>
        </p:txBody>
      </p:sp>
      <p:sp>
        <p:nvSpPr>
          <p:cNvPr id="4" name="Footer Placeholder 3"/>
          <p:cNvSpPr>
            <a:spLocks noGrp="1"/>
          </p:cNvSpPr>
          <p:nvPr>
            <p:ph type="ftr" sz="quarter" idx="2"/>
          </p:nvPr>
        </p:nvSpPr>
        <p:spPr>
          <a:xfrm>
            <a:off x="0" y="8830163"/>
            <a:ext cx="2972107" cy="464663"/>
          </a:xfrm>
          <a:prstGeom prst="rect">
            <a:avLst/>
          </a:prstGeom>
        </p:spPr>
        <p:txBody>
          <a:bodyPr vert="horz" lIns="89789" tIns="44894" rIns="89789" bIns="44894" rtlCol="0" anchor="b"/>
          <a:lstStyle>
            <a:lvl1pPr algn="l">
              <a:defRPr sz="1200"/>
            </a:lvl1pPr>
          </a:lstStyle>
          <a:p>
            <a:endParaRPr lang="en-US"/>
          </a:p>
        </p:txBody>
      </p:sp>
      <p:sp>
        <p:nvSpPr>
          <p:cNvPr id="5" name="Slide Number Placeholder 4"/>
          <p:cNvSpPr>
            <a:spLocks noGrp="1"/>
          </p:cNvSpPr>
          <p:nvPr>
            <p:ph type="sldNum" sz="quarter" idx="3"/>
          </p:nvPr>
        </p:nvSpPr>
        <p:spPr>
          <a:xfrm>
            <a:off x="3884355" y="8830163"/>
            <a:ext cx="2972107" cy="464663"/>
          </a:xfrm>
          <a:prstGeom prst="rect">
            <a:avLst/>
          </a:prstGeom>
        </p:spPr>
        <p:txBody>
          <a:bodyPr vert="horz" lIns="89789" tIns="44894" rIns="89789" bIns="44894" rtlCol="0" anchor="b"/>
          <a:lstStyle>
            <a:lvl1pPr algn="r">
              <a:defRPr sz="1200"/>
            </a:lvl1pPr>
          </a:lstStyle>
          <a:p>
            <a:fld id="{4C6E184E-4A69-4A63-89DD-898E33A332C6}" type="slidenum">
              <a:rPr lang="en-US" smtClean="0"/>
              <a:pPr/>
              <a:t>‹#›</a:t>
            </a:fld>
            <a:endParaRPr lang="en-US"/>
          </a:p>
        </p:txBody>
      </p:sp>
    </p:spTree>
    <p:extLst>
      <p:ext uri="{BB962C8B-B14F-4D97-AF65-F5344CB8AC3E}">
        <p14:creationId xmlns:p14="http://schemas.microsoft.com/office/powerpoint/2010/main" val="11140588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107" cy="464663"/>
          </a:xfrm>
          <a:prstGeom prst="rect">
            <a:avLst/>
          </a:prstGeom>
        </p:spPr>
        <p:txBody>
          <a:bodyPr vert="horz" lIns="89802" tIns="44901" rIns="89802" bIns="44901" rtlCol="0"/>
          <a:lstStyle>
            <a:lvl1pPr algn="l">
              <a:defRPr sz="1200"/>
            </a:lvl1pPr>
          </a:lstStyle>
          <a:p>
            <a:endParaRPr lang="en-US"/>
          </a:p>
        </p:txBody>
      </p:sp>
      <p:sp>
        <p:nvSpPr>
          <p:cNvPr id="3" name="Date Placeholder 2"/>
          <p:cNvSpPr>
            <a:spLocks noGrp="1"/>
          </p:cNvSpPr>
          <p:nvPr>
            <p:ph type="dt" idx="1"/>
          </p:nvPr>
        </p:nvSpPr>
        <p:spPr>
          <a:xfrm>
            <a:off x="3884355" y="0"/>
            <a:ext cx="2972107" cy="464663"/>
          </a:xfrm>
          <a:prstGeom prst="rect">
            <a:avLst/>
          </a:prstGeom>
        </p:spPr>
        <p:txBody>
          <a:bodyPr vert="horz" lIns="89802" tIns="44901" rIns="89802" bIns="44901" rtlCol="0"/>
          <a:lstStyle>
            <a:lvl1pPr algn="r">
              <a:defRPr sz="1200"/>
            </a:lvl1pPr>
          </a:lstStyle>
          <a:p>
            <a:fld id="{412D9E50-CDCC-4F60-A07A-FD6469BE81F5}" type="datetimeFigureOut">
              <a:rPr lang="en-US" smtClean="0"/>
              <a:pPr/>
              <a:t>4/6/2015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89802" tIns="44901" rIns="89802" bIns="44901" rtlCol="0" anchor="ctr"/>
          <a:lstStyle/>
          <a:p>
            <a:endParaRPr lang="en-US"/>
          </a:p>
        </p:txBody>
      </p:sp>
      <p:sp>
        <p:nvSpPr>
          <p:cNvPr id="5" name="Notes Placeholder 4"/>
          <p:cNvSpPr>
            <a:spLocks noGrp="1"/>
          </p:cNvSpPr>
          <p:nvPr>
            <p:ph type="body" sz="quarter" idx="3"/>
          </p:nvPr>
        </p:nvSpPr>
        <p:spPr>
          <a:xfrm>
            <a:off x="686108" y="4415082"/>
            <a:ext cx="5485785" cy="4183538"/>
          </a:xfrm>
          <a:prstGeom prst="rect">
            <a:avLst/>
          </a:prstGeom>
        </p:spPr>
        <p:txBody>
          <a:bodyPr vert="horz" lIns="89802" tIns="44901" rIns="89802" bIns="4490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163"/>
            <a:ext cx="2972107" cy="464663"/>
          </a:xfrm>
          <a:prstGeom prst="rect">
            <a:avLst/>
          </a:prstGeom>
        </p:spPr>
        <p:txBody>
          <a:bodyPr vert="horz" lIns="89802" tIns="44901" rIns="89802" bIns="44901" rtlCol="0" anchor="b"/>
          <a:lstStyle>
            <a:lvl1pPr algn="l">
              <a:defRPr sz="1200"/>
            </a:lvl1pPr>
          </a:lstStyle>
          <a:p>
            <a:endParaRPr lang="en-US"/>
          </a:p>
        </p:txBody>
      </p:sp>
      <p:sp>
        <p:nvSpPr>
          <p:cNvPr id="7" name="Slide Number Placeholder 6"/>
          <p:cNvSpPr>
            <a:spLocks noGrp="1"/>
          </p:cNvSpPr>
          <p:nvPr>
            <p:ph type="sldNum" sz="quarter" idx="5"/>
          </p:nvPr>
        </p:nvSpPr>
        <p:spPr>
          <a:xfrm>
            <a:off x="3884355" y="8830163"/>
            <a:ext cx="2972107" cy="464663"/>
          </a:xfrm>
          <a:prstGeom prst="rect">
            <a:avLst/>
          </a:prstGeom>
        </p:spPr>
        <p:txBody>
          <a:bodyPr vert="horz" lIns="89802" tIns="44901" rIns="89802" bIns="44901" rtlCol="0" anchor="b"/>
          <a:lstStyle>
            <a:lvl1pPr algn="r">
              <a:defRPr sz="1200"/>
            </a:lvl1pPr>
          </a:lstStyle>
          <a:p>
            <a:fld id="{B7FF80C4-2B6A-4343-9E4D-0F4ECF233DC0}" type="slidenum">
              <a:rPr lang="en-US" smtClean="0"/>
              <a:pPr/>
              <a:t>‹#›</a:t>
            </a:fld>
            <a:endParaRPr lang="en-US"/>
          </a:p>
        </p:txBody>
      </p:sp>
    </p:spTree>
    <p:extLst>
      <p:ext uri="{BB962C8B-B14F-4D97-AF65-F5344CB8AC3E}">
        <p14:creationId xmlns:p14="http://schemas.microsoft.com/office/powerpoint/2010/main" val="4248693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135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form would we</a:t>
            </a:r>
            <a:r>
              <a:rPr lang="en-US" baseline="0" dirty="0" smtClean="0"/>
              <a:t> use for each of the examples?</a:t>
            </a:r>
            <a:endParaRPr lang="en-US" dirty="0"/>
          </a:p>
        </p:txBody>
      </p:sp>
      <p:sp>
        <p:nvSpPr>
          <p:cNvPr id="4" name="Slide Number Placeholder 3"/>
          <p:cNvSpPr>
            <a:spLocks noGrp="1"/>
          </p:cNvSpPr>
          <p:nvPr>
            <p:ph type="sldNum" sz="quarter" idx="10"/>
          </p:nvPr>
        </p:nvSpPr>
        <p:spPr/>
        <p:txBody>
          <a:bodyPr/>
          <a:lstStyle/>
          <a:p>
            <a:fld id="{572C0C17-80DF-4C6F-8E38-15DC336BF284}" type="slidenum">
              <a:rPr lang="en-US" smtClean="0"/>
              <a:pPr/>
              <a:t>14</a:t>
            </a:fld>
            <a:endParaRPr lang="en-US"/>
          </a:p>
        </p:txBody>
      </p:sp>
    </p:spTree>
    <p:extLst>
      <p:ext uri="{BB962C8B-B14F-4D97-AF65-F5344CB8AC3E}">
        <p14:creationId xmlns:p14="http://schemas.microsoft.com/office/powerpoint/2010/main" val="4122301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8FC4E52-315D-490E-8DFA-9F5B107E2372}" type="datetime1">
              <a:rPr lang="en-US" smtClean="0"/>
              <a:pPr/>
              <a:t>4/6/2015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DD744FC-DA44-4D96-95AB-9D32EDEB19EC}"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10637D-9041-4314-A99C-78A8381B66AA}" type="datetime1">
              <a:rPr lang="en-US" smtClean="0"/>
              <a:pPr/>
              <a:t>4/6/2015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DD744FC-DA44-4D96-95AB-9D32EDEB19EC}"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56876E-CB5B-4DC7-AAFC-A28E50F10DFD}" type="datetime1">
              <a:rPr lang="en-US" smtClean="0"/>
              <a:pPr/>
              <a:t>4/6/2015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DD744FC-DA44-4D96-95AB-9D32EDEB19EC}"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5639372-60A3-41AC-B0F6-92C7AD86F6B5}" type="datetime1">
              <a:rPr lang="en-US" smtClean="0"/>
              <a:pPr/>
              <a:t>4/6/2015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DD744FC-DA44-4D96-95AB-9D32EDEB19E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59514AD-1241-4551-9D99-165D6DB7EA21}" type="datetime1">
              <a:rPr lang="en-US" smtClean="0"/>
              <a:pPr/>
              <a:t>4/6/2015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DD744FC-DA44-4D96-95AB-9D32EDEB19E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B5716AD-D85B-4C44-8A30-F9C83732935B}" type="datetime1">
              <a:rPr lang="en-US" smtClean="0"/>
              <a:pPr/>
              <a:t>4/6/2015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DD744FC-DA44-4D96-95AB-9D32EDEB19E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7B476D4-29B3-493F-99F2-BFCBCA028545}" type="datetime1">
              <a:rPr lang="en-US" smtClean="0"/>
              <a:pPr/>
              <a:t>4/6/2015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DD744FC-DA44-4D96-95AB-9D32EDEB19E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9B5CECF-BD59-4274-8D3C-7D79065ED18E}" type="datetime1">
              <a:rPr lang="en-US" smtClean="0"/>
              <a:pPr/>
              <a:t>4/6/2015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DD744FC-DA44-4D96-95AB-9D32EDEB19E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AACE51B-474C-49FA-8E19-170F631270F4}" type="datetime1">
              <a:rPr lang="en-US" smtClean="0"/>
              <a:pPr/>
              <a:t>4/6/2015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DD744FC-DA44-4D96-95AB-9D32EDEB19EC}"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3D918E6-1638-4664-9981-3CA54932A8A3}" type="datetime1">
              <a:rPr lang="en-US" smtClean="0"/>
              <a:pPr/>
              <a:t>4/6/2015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DD744FC-DA44-4D96-95AB-9D32EDEB19E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E827237-9BF8-41C1-9D6F-B8228B383305}" type="datetime1">
              <a:rPr lang="en-US" smtClean="0"/>
              <a:pPr/>
              <a:t>4/6/2015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DD744FC-DA44-4D96-95AB-9D32EDEB19E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F920E32-4D27-42A4-BFBE-9B83800C16BF}" type="datetime1">
              <a:rPr lang="en-US" smtClean="0"/>
              <a:pPr/>
              <a:t>4/6/2015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DD744FC-DA44-4D96-95AB-9D32EDEB19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transition>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agesandstages.com/age-calculato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gesandstages.com/age-calculator/"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msmith@spcaa.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2601"/>
            <a:ext cx="8305800" cy="1829761"/>
          </a:xfrm>
        </p:spPr>
        <p:txBody>
          <a:bodyPr>
            <a:normAutofit fontScale="90000"/>
          </a:bodyPr>
          <a:lstStyle/>
          <a:p>
            <a:r>
              <a:rPr lang="en-US" dirty="0" smtClean="0"/>
              <a:t>Ages &amp; Stages Questionnaire: </a:t>
            </a:r>
            <a:br>
              <a:rPr lang="en-US" dirty="0" smtClean="0"/>
            </a:br>
            <a:r>
              <a:rPr lang="en-US" dirty="0" smtClean="0"/>
              <a:t>Social-Emotional</a:t>
            </a:r>
            <a:endParaRPr lang="en-US" dirty="0"/>
          </a:p>
        </p:txBody>
      </p:sp>
      <p:sp>
        <p:nvSpPr>
          <p:cNvPr id="3" name="Subtitle 2"/>
          <p:cNvSpPr>
            <a:spLocks noGrp="1"/>
          </p:cNvSpPr>
          <p:nvPr>
            <p:ph type="subTitle" idx="1"/>
          </p:nvPr>
        </p:nvSpPr>
        <p:spPr/>
        <p:txBody>
          <a:bodyPr/>
          <a:lstStyle/>
          <a:p>
            <a:r>
              <a:rPr lang="en-US" dirty="0" smtClean="0"/>
              <a:t>ASQ:SE</a:t>
            </a:r>
            <a:endParaRPr lang="en-US" dirty="0"/>
          </a:p>
        </p:txBody>
      </p:sp>
      <p:sp>
        <p:nvSpPr>
          <p:cNvPr id="5" name="Slide Number Placeholder 4"/>
          <p:cNvSpPr>
            <a:spLocks noGrp="1"/>
          </p:cNvSpPr>
          <p:nvPr>
            <p:ph type="sldNum" sz="quarter" idx="12"/>
          </p:nvPr>
        </p:nvSpPr>
        <p:spPr/>
        <p:txBody>
          <a:bodyPr/>
          <a:lstStyle/>
          <a:p>
            <a:fld id="{0DD744FC-DA44-4D96-95AB-9D32EDEB19EC}" type="slidenum">
              <a:rPr lang="en-US" smtClean="0"/>
              <a:pPr/>
              <a:t>1</a:t>
            </a:fld>
            <a:endParaRPr lang="en-US"/>
          </a:p>
        </p:txBody>
      </p:sp>
      <p:sp>
        <p:nvSpPr>
          <p:cNvPr id="4" name="TextBox 3"/>
          <p:cNvSpPr txBox="1"/>
          <p:nvPr/>
        </p:nvSpPr>
        <p:spPr>
          <a:xfrm>
            <a:off x="2971800" y="5934670"/>
            <a:ext cx="6172200" cy="1200329"/>
          </a:xfrm>
          <a:prstGeom prst="rect">
            <a:avLst/>
          </a:prstGeom>
          <a:noFill/>
        </p:spPr>
        <p:txBody>
          <a:bodyPr wrap="square" rtlCol="0">
            <a:spAutoFit/>
          </a:bodyPr>
          <a:lstStyle/>
          <a:p>
            <a:r>
              <a:rPr lang="en-US" dirty="0" smtClean="0"/>
              <a:t>April 6, 2015</a:t>
            </a:r>
            <a:endParaRPr lang="en-US" dirty="0" smtClean="0"/>
          </a:p>
          <a:p>
            <a:r>
              <a:rPr lang="en-US" dirty="0" smtClean="0"/>
              <a:t>Claire Woodard</a:t>
            </a:r>
            <a:endParaRPr lang="en-US" dirty="0" smtClean="0"/>
          </a:p>
          <a:p>
            <a:r>
              <a:rPr lang="en-US" dirty="0" smtClean="0"/>
              <a:t>Program Trainer</a:t>
            </a: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Date Tested: October 12, 2012</a:t>
            </a:r>
          </a:p>
          <a:p>
            <a:r>
              <a:rPr lang="en-US" dirty="0" smtClean="0"/>
              <a:t>Date of Birth: December 18, 2008</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p:txBody>
      </p:sp>
      <p:sp>
        <p:nvSpPr>
          <p:cNvPr id="2" name="Title 1"/>
          <p:cNvSpPr>
            <a:spLocks noGrp="1"/>
          </p:cNvSpPr>
          <p:nvPr>
            <p:ph type="title"/>
          </p:nvPr>
        </p:nvSpPr>
        <p:spPr/>
        <p:txBody>
          <a:bodyPr/>
          <a:lstStyle/>
          <a:p>
            <a:r>
              <a:rPr lang="en-US" dirty="0" smtClean="0"/>
              <a:t>Calculating Days Example: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03496880"/>
              </p:ext>
            </p:extLst>
          </p:nvPr>
        </p:nvGraphicFramePr>
        <p:xfrm>
          <a:off x="990600" y="3276600"/>
          <a:ext cx="7162800" cy="2133600"/>
        </p:xfrm>
        <a:graphic>
          <a:graphicData uri="http://schemas.openxmlformats.org/drawingml/2006/table">
            <a:tbl>
              <a:tblPr firstRow="1" bandRow="1">
                <a:tableStyleId>{5C22544A-7EE6-4342-B048-85BDC9FD1C3A}</a:tableStyleId>
              </a:tblPr>
              <a:tblGrid>
                <a:gridCol w="2387600"/>
                <a:gridCol w="2387600"/>
                <a:gridCol w="2387600"/>
              </a:tblGrid>
              <a:tr h="533400">
                <a:tc>
                  <a:txBody>
                    <a:bodyPr/>
                    <a:lstStyle/>
                    <a:p>
                      <a:pPr algn="ctr"/>
                      <a:r>
                        <a:rPr lang="en-US" dirty="0" smtClean="0">
                          <a:solidFill>
                            <a:schemeClr val="tx1"/>
                          </a:solidFill>
                        </a:rPr>
                        <a:t>YEAR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MONTH</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DAY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algn="ctr"/>
                      <a:r>
                        <a:rPr lang="en-US" sz="2800" dirty="0" smtClean="0"/>
                        <a:t>12</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10</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12</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algn="ctr"/>
                      <a:r>
                        <a:rPr lang="en-US" sz="2800" dirty="0" smtClean="0"/>
                        <a:t>08</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t>12</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t>18</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algn="ct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Oval 8"/>
          <p:cNvSpPr/>
          <p:nvPr/>
        </p:nvSpPr>
        <p:spPr>
          <a:xfrm>
            <a:off x="7682344" y="3821668"/>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4343400" y="3962400"/>
            <a:ext cx="457200" cy="2286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6172" y="3175147"/>
            <a:ext cx="2743200" cy="24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00600" y="3807813"/>
            <a:ext cx="815686" cy="369332"/>
          </a:xfrm>
          <a:prstGeom prst="rect">
            <a:avLst/>
          </a:prstGeom>
          <a:noFill/>
        </p:spPr>
        <p:txBody>
          <a:bodyPr wrap="square" rtlCol="0">
            <a:spAutoFit/>
          </a:bodyPr>
          <a:lstStyle/>
          <a:p>
            <a:r>
              <a:rPr lang="en-US" dirty="0" smtClean="0"/>
              <a:t>-1=9</a:t>
            </a:r>
            <a:endParaRPr lang="en-US" dirty="0"/>
          </a:p>
        </p:txBody>
      </p:sp>
      <p:sp>
        <p:nvSpPr>
          <p:cNvPr id="7" name="TextBox 6"/>
          <p:cNvSpPr txBox="1"/>
          <p:nvPr/>
        </p:nvSpPr>
        <p:spPr>
          <a:xfrm>
            <a:off x="7117772" y="3821668"/>
            <a:ext cx="1129145" cy="369332"/>
          </a:xfrm>
          <a:prstGeom prst="rect">
            <a:avLst/>
          </a:prstGeom>
          <a:noFill/>
        </p:spPr>
        <p:txBody>
          <a:bodyPr wrap="square" rtlCol="0">
            <a:spAutoFit/>
          </a:bodyPr>
          <a:lstStyle/>
          <a:p>
            <a:r>
              <a:rPr lang="en-US" dirty="0" smtClean="0"/>
              <a:t>+30=42</a:t>
            </a:r>
            <a:endParaRPr lang="en-US" dirty="0"/>
          </a:p>
        </p:txBody>
      </p:sp>
      <p:sp>
        <p:nvSpPr>
          <p:cNvPr id="8" name="TextBox 7"/>
          <p:cNvSpPr txBox="1"/>
          <p:nvPr/>
        </p:nvSpPr>
        <p:spPr>
          <a:xfrm>
            <a:off x="6483927" y="4417366"/>
            <a:ext cx="304800" cy="461665"/>
          </a:xfrm>
          <a:prstGeom prst="rect">
            <a:avLst/>
          </a:prstGeom>
          <a:noFill/>
        </p:spPr>
        <p:txBody>
          <a:bodyPr wrap="square" rtlCol="0">
            <a:spAutoFit/>
          </a:bodyPr>
          <a:lstStyle/>
          <a:p>
            <a:r>
              <a:rPr lang="en-US" sz="2400" dirty="0" smtClean="0"/>
              <a:t>-</a:t>
            </a:r>
            <a:endParaRPr lang="en-US" sz="2400" dirty="0"/>
          </a:p>
        </p:txBody>
      </p:sp>
      <p:sp>
        <p:nvSpPr>
          <p:cNvPr id="11" name="TextBox 10"/>
          <p:cNvSpPr txBox="1"/>
          <p:nvPr/>
        </p:nvSpPr>
        <p:spPr>
          <a:xfrm>
            <a:off x="6390407" y="4895117"/>
            <a:ext cx="983673" cy="523220"/>
          </a:xfrm>
          <a:prstGeom prst="rect">
            <a:avLst/>
          </a:prstGeom>
          <a:noFill/>
        </p:spPr>
        <p:txBody>
          <a:bodyPr wrap="square" rtlCol="0">
            <a:spAutoFit/>
          </a:bodyPr>
          <a:lstStyle/>
          <a:p>
            <a:r>
              <a:rPr lang="en-US" sz="2800" dirty="0" smtClean="0"/>
              <a:t>=24</a:t>
            </a:r>
            <a:endParaRPr lang="en-US" sz="2800" dirty="0"/>
          </a:p>
        </p:txBody>
      </p:sp>
    </p:spTree>
    <p:extLst>
      <p:ext uri="{BB962C8B-B14F-4D97-AF65-F5344CB8AC3E}">
        <p14:creationId xmlns:p14="http://schemas.microsoft.com/office/powerpoint/2010/main" val="47267532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7"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443" y="1143001"/>
            <a:ext cx="7125112" cy="5486400"/>
          </a:xfrm>
        </p:spPr>
        <p:txBody>
          <a:bodyPr/>
          <a:lstStyle/>
          <a:p>
            <a:r>
              <a:rPr lang="en-US" sz="2400" dirty="0"/>
              <a:t>Next, subtract the </a:t>
            </a:r>
            <a:r>
              <a:rPr lang="en-US" sz="2400" dirty="0" smtClean="0">
                <a:solidFill>
                  <a:schemeClr val="accent2"/>
                </a:solidFill>
              </a:rPr>
              <a:t>Month Born </a:t>
            </a:r>
            <a:r>
              <a:rPr lang="en-US" sz="2400" dirty="0"/>
              <a:t>from the </a:t>
            </a:r>
            <a:r>
              <a:rPr lang="en-US" sz="2400" dirty="0" smtClean="0">
                <a:solidFill>
                  <a:schemeClr val="accent2"/>
                </a:solidFill>
              </a:rPr>
              <a:t>Screening Month</a:t>
            </a:r>
            <a:r>
              <a:rPr lang="en-US" sz="2400" dirty="0"/>
              <a:t>.</a:t>
            </a:r>
          </a:p>
          <a:p>
            <a:pPr lvl="1"/>
            <a:r>
              <a:rPr lang="en-US" sz="2000" dirty="0"/>
              <a:t>If </a:t>
            </a:r>
            <a:r>
              <a:rPr lang="en-US" sz="2000" dirty="0" smtClean="0">
                <a:solidFill>
                  <a:schemeClr val="accent2"/>
                </a:solidFill>
              </a:rPr>
              <a:t>Screening Month </a:t>
            </a:r>
            <a:r>
              <a:rPr lang="en-US" sz="2000" dirty="0"/>
              <a:t>is smaller than </a:t>
            </a:r>
            <a:r>
              <a:rPr lang="en-US" sz="2000" dirty="0" smtClean="0">
                <a:solidFill>
                  <a:schemeClr val="accent2"/>
                </a:solidFill>
              </a:rPr>
              <a:t>Month Born</a:t>
            </a:r>
            <a:r>
              <a:rPr lang="en-US" sz="2000" dirty="0" smtClean="0"/>
              <a:t>, </a:t>
            </a:r>
            <a:r>
              <a:rPr lang="en-US" sz="2000" dirty="0"/>
              <a:t>you have to “borrow” from the </a:t>
            </a:r>
            <a:r>
              <a:rPr lang="en-US" sz="2000" dirty="0" smtClean="0">
                <a:solidFill>
                  <a:schemeClr val="accent2"/>
                </a:solidFill>
              </a:rPr>
              <a:t>Screening Year</a:t>
            </a:r>
            <a:r>
              <a:rPr lang="en-US" sz="2000" dirty="0"/>
              <a:t>:</a:t>
            </a:r>
          </a:p>
          <a:p>
            <a:pPr lvl="2">
              <a:buFontTx/>
              <a:buAutoNum type="arabicPeriod"/>
            </a:pPr>
            <a:r>
              <a:rPr lang="en-US" sz="2000" dirty="0">
                <a:solidFill>
                  <a:srgbClr val="FF0000"/>
                </a:solidFill>
              </a:rPr>
              <a:t>Subtract </a:t>
            </a:r>
            <a:r>
              <a:rPr lang="en-US" sz="2000" b="1" i="1" dirty="0">
                <a:solidFill>
                  <a:srgbClr val="FF0000"/>
                </a:solidFill>
              </a:rPr>
              <a:t>1 year</a:t>
            </a:r>
            <a:r>
              <a:rPr lang="en-US" sz="2000" dirty="0">
                <a:solidFill>
                  <a:srgbClr val="FF0000"/>
                </a:solidFill>
              </a:rPr>
              <a:t> </a:t>
            </a:r>
            <a:r>
              <a:rPr lang="en-US" sz="2000" dirty="0"/>
              <a:t>from the </a:t>
            </a:r>
            <a:r>
              <a:rPr lang="en-US" sz="2000" dirty="0" smtClean="0">
                <a:solidFill>
                  <a:schemeClr val="accent2"/>
                </a:solidFill>
              </a:rPr>
              <a:t>Screening Year</a:t>
            </a:r>
            <a:r>
              <a:rPr lang="en-US" sz="2000" dirty="0" smtClean="0">
                <a:solidFill>
                  <a:srgbClr val="C00000"/>
                </a:solidFill>
              </a:rPr>
              <a:t> </a:t>
            </a:r>
            <a:r>
              <a:rPr lang="en-US" sz="2000" dirty="0"/>
              <a:t>and then,</a:t>
            </a:r>
          </a:p>
          <a:p>
            <a:pPr lvl="2">
              <a:buFontTx/>
              <a:buAutoNum type="arabicPeriod"/>
            </a:pPr>
            <a:r>
              <a:rPr lang="en-US" sz="2000" dirty="0">
                <a:solidFill>
                  <a:schemeClr val="accent2"/>
                </a:solidFill>
              </a:rPr>
              <a:t>Add </a:t>
            </a:r>
            <a:r>
              <a:rPr lang="en-US" sz="2000" b="1" i="1" dirty="0">
                <a:solidFill>
                  <a:schemeClr val="accent2"/>
                </a:solidFill>
              </a:rPr>
              <a:t>12 months</a:t>
            </a:r>
            <a:r>
              <a:rPr lang="en-US" sz="2000" dirty="0">
                <a:solidFill>
                  <a:schemeClr val="accent2"/>
                </a:solidFill>
              </a:rPr>
              <a:t> </a:t>
            </a:r>
            <a:r>
              <a:rPr lang="en-US" sz="2000" dirty="0"/>
              <a:t>to the </a:t>
            </a:r>
            <a:r>
              <a:rPr lang="en-US" sz="2000" dirty="0" smtClean="0">
                <a:solidFill>
                  <a:schemeClr val="accent2"/>
                </a:solidFill>
              </a:rPr>
              <a:t>Screening Month</a:t>
            </a:r>
            <a:r>
              <a:rPr lang="en-US" sz="2000" dirty="0"/>
              <a:t>.</a:t>
            </a:r>
          </a:p>
          <a:p>
            <a:pPr lvl="2">
              <a:buFontTx/>
              <a:buAutoNum type="arabicPeriod"/>
            </a:pPr>
            <a:r>
              <a:rPr lang="en-US" sz="2000" dirty="0"/>
              <a:t>Continue subtracting </a:t>
            </a:r>
            <a:r>
              <a:rPr lang="en-US" sz="2000" dirty="0" smtClean="0">
                <a:solidFill>
                  <a:schemeClr val="accent2"/>
                </a:solidFill>
              </a:rPr>
              <a:t>Month Born</a:t>
            </a:r>
            <a:r>
              <a:rPr lang="en-US" sz="2000" dirty="0" smtClean="0"/>
              <a:t> </a:t>
            </a:r>
            <a:r>
              <a:rPr lang="en-US" sz="2000" dirty="0"/>
              <a:t>from </a:t>
            </a:r>
            <a:r>
              <a:rPr lang="en-US" sz="2000" dirty="0" smtClean="0">
                <a:solidFill>
                  <a:schemeClr val="accent2"/>
                </a:solidFill>
              </a:rPr>
              <a:t>Screening Month</a:t>
            </a:r>
            <a:r>
              <a:rPr lang="en-US" sz="1800" dirty="0" smtClean="0"/>
              <a:t>.</a:t>
            </a:r>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p:txBody>
      </p:sp>
      <p:sp>
        <p:nvSpPr>
          <p:cNvPr id="2" name="Title 1"/>
          <p:cNvSpPr>
            <a:spLocks noGrp="1"/>
          </p:cNvSpPr>
          <p:nvPr>
            <p:ph type="title"/>
          </p:nvPr>
        </p:nvSpPr>
        <p:spPr>
          <a:xfrm>
            <a:off x="990600" y="228601"/>
            <a:ext cx="7125113" cy="762000"/>
          </a:xfrm>
        </p:spPr>
        <p:txBody>
          <a:bodyPr/>
          <a:lstStyle/>
          <a:p>
            <a:r>
              <a:rPr lang="en-US" dirty="0" smtClean="0"/>
              <a:t>Calculating Months: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08169541"/>
              </p:ext>
            </p:extLst>
          </p:nvPr>
        </p:nvGraphicFramePr>
        <p:xfrm>
          <a:off x="914400" y="4419600"/>
          <a:ext cx="7162800" cy="2133600"/>
        </p:xfrm>
        <a:graphic>
          <a:graphicData uri="http://schemas.openxmlformats.org/drawingml/2006/table">
            <a:tbl>
              <a:tblPr firstRow="1" bandRow="1">
                <a:tableStyleId>{5C22544A-7EE6-4342-B048-85BDC9FD1C3A}</a:tableStyleId>
              </a:tblPr>
              <a:tblGrid>
                <a:gridCol w="2387600"/>
                <a:gridCol w="2387600"/>
                <a:gridCol w="2387600"/>
              </a:tblGrid>
              <a:tr h="533400">
                <a:tc>
                  <a:txBody>
                    <a:bodyPr/>
                    <a:lstStyle/>
                    <a:p>
                      <a:pPr algn="ctr"/>
                      <a:r>
                        <a:rPr lang="en-US" dirty="0" smtClean="0">
                          <a:solidFill>
                            <a:schemeClr val="tx1"/>
                          </a:solidFill>
                        </a:rPr>
                        <a:t>YEAR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MONTH</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DAY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algn="l"/>
                      <a:r>
                        <a:rPr lang="en-US" sz="2800" dirty="0" smtClean="0"/>
                        <a:t>     12</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smtClean="0"/>
                        <a:t> 10</a:t>
                      </a:r>
                      <a:r>
                        <a:rPr lang="en-US" sz="2800" baseline="30000" dirty="0" smtClean="0"/>
                        <a:t>-1=9</a:t>
                      </a:r>
                      <a:endParaRPr lang="en-US" sz="2800" baseline="6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12</a:t>
                      </a:r>
                      <a:r>
                        <a:rPr lang="en-US" sz="2800" baseline="30000" dirty="0" smtClean="0"/>
                        <a:t>+30=42</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algn="ctr"/>
                      <a:r>
                        <a:rPr lang="en-US" sz="2800" dirty="0" smtClean="0"/>
                        <a:t>08</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12</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-18</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algn="ct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=24</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6324" y="5099407"/>
            <a:ext cx="4810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5152" y="5089016"/>
            <a:ext cx="4810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724400"/>
            <a:ext cx="523875" cy="46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124200" y="4191000"/>
            <a:ext cx="2819400" cy="2590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05000" y="4927215"/>
            <a:ext cx="1066800" cy="369332"/>
          </a:xfrm>
          <a:prstGeom prst="rect">
            <a:avLst/>
          </a:prstGeom>
          <a:noFill/>
        </p:spPr>
        <p:txBody>
          <a:bodyPr wrap="square" rtlCol="0">
            <a:spAutoFit/>
          </a:bodyPr>
          <a:lstStyle/>
          <a:p>
            <a:r>
              <a:rPr lang="en-US" dirty="0" smtClean="0"/>
              <a:t>-1=11</a:t>
            </a:r>
            <a:endParaRPr lang="en-US" dirty="0"/>
          </a:p>
        </p:txBody>
      </p:sp>
      <p:sp>
        <p:nvSpPr>
          <p:cNvPr id="12" name="TextBox 11"/>
          <p:cNvSpPr txBox="1"/>
          <p:nvPr/>
        </p:nvSpPr>
        <p:spPr>
          <a:xfrm>
            <a:off x="4495800" y="4800600"/>
            <a:ext cx="1257300" cy="369332"/>
          </a:xfrm>
          <a:prstGeom prst="rect">
            <a:avLst/>
          </a:prstGeom>
          <a:noFill/>
        </p:spPr>
        <p:txBody>
          <a:bodyPr wrap="square" rtlCol="0">
            <a:spAutoFit/>
          </a:bodyPr>
          <a:lstStyle/>
          <a:p>
            <a:r>
              <a:rPr lang="en-US" dirty="0" smtClean="0"/>
              <a:t>+12=21</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5029200"/>
            <a:ext cx="47625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038600" y="5486400"/>
            <a:ext cx="419100" cy="461665"/>
          </a:xfrm>
          <a:prstGeom prst="rect">
            <a:avLst/>
          </a:prstGeom>
          <a:noFill/>
        </p:spPr>
        <p:txBody>
          <a:bodyPr wrap="square" rtlCol="0">
            <a:spAutoFit/>
          </a:bodyPr>
          <a:lstStyle/>
          <a:p>
            <a:r>
              <a:rPr lang="en-US" sz="2400" b="1" dirty="0" smtClean="0"/>
              <a:t>-  </a:t>
            </a:r>
            <a:endParaRPr lang="en-US" sz="2400" b="1" dirty="0"/>
          </a:p>
        </p:txBody>
      </p:sp>
      <p:sp>
        <p:nvSpPr>
          <p:cNvPr id="8" name="TextBox 7"/>
          <p:cNvSpPr txBox="1"/>
          <p:nvPr/>
        </p:nvSpPr>
        <p:spPr>
          <a:xfrm>
            <a:off x="4119129" y="5948065"/>
            <a:ext cx="829542" cy="523220"/>
          </a:xfrm>
          <a:prstGeom prst="rect">
            <a:avLst/>
          </a:prstGeom>
          <a:noFill/>
        </p:spPr>
        <p:txBody>
          <a:bodyPr wrap="square" rtlCol="0">
            <a:spAutoFit/>
          </a:bodyPr>
          <a:lstStyle/>
          <a:p>
            <a:r>
              <a:rPr lang="en-US" sz="2800" dirty="0" smtClean="0"/>
              <a:t>= 9</a:t>
            </a:r>
            <a:endParaRPr lang="en-US" sz="2800" dirty="0"/>
          </a:p>
        </p:txBody>
      </p:sp>
    </p:spTree>
    <p:extLst>
      <p:ext uri="{BB962C8B-B14F-4D97-AF65-F5344CB8AC3E}">
        <p14:creationId xmlns:p14="http://schemas.microsoft.com/office/powerpoint/2010/main" val="251885178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443" y="1143001"/>
            <a:ext cx="7125112" cy="5486400"/>
          </a:xfrm>
        </p:spPr>
        <p:txBody>
          <a:bodyPr/>
          <a:lstStyle/>
          <a:p>
            <a:r>
              <a:rPr lang="en-US" sz="2400" dirty="0" smtClean="0"/>
              <a:t>Finally, </a:t>
            </a:r>
            <a:r>
              <a:rPr lang="en-US" sz="2400" dirty="0"/>
              <a:t>subtract the </a:t>
            </a:r>
            <a:r>
              <a:rPr lang="en-US" sz="2400" dirty="0" smtClean="0">
                <a:solidFill>
                  <a:schemeClr val="accent2"/>
                </a:solidFill>
              </a:rPr>
              <a:t>Year Born </a:t>
            </a:r>
            <a:r>
              <a:rPr lang="en-US" sz="2400" dirty="0"/>
              <a:t>from the </a:t>
            </a:r>
            <a:r>
              <a:rPr lang="en-US" sz="2400" dirty="0" smtClean="0">
                <a:solidFill>
                  <a:schemeClr val="accent2"/>
                </a:solidFill>
              </a:rPr>
              <a:t>Screening Year</a:t>
            </a:r>
            <a:r>
              <a:rPr lang="en-US" sz="2400" dirty="0" smtClean="0"/>
              <a:t>.</a:t>
            </a:r>
          </a:p>
          <a:p>
            <a:endParaRPr lang="en-US" sz="2400" dirty="0"/>
          </a:p>
          <a:p>
            <a:r>
              <a:rPr lang="en-US" sz="2400" dirty="0" smtClean="0"/>
              <a:t>This child is 3 years, 9 months, and 24 days old.</a:t>
            </a:r>
          </a:p>
          <a:p>
            <a:pPr marL="0" indent="0">
              <a:buNone/>
            </a:pPr>
            <a:endParaRPr lang="en-US" sz="2400" dirty="0"/>
          </a:p>
          <a:p>
            <a:pPr marL="0" indent="0">
              <a:buNone/>
            </a:pPr>
            <a:endParaRPr lang="en-US" sz="2400" dirty="0"/>
          </a:p>
          <a:p>
            <a:pPr marL="0" indent="0">
              <a:buNone/>
            </a:pPr>
            <a:endParaRPr lang="en-US" dirty="0"/>
          </a:p>
          <a:p>
            <a:endParaRPr lang="en-US" dirty="0" smtClean="0"/>
          </a:p>
          <a:p>
            <a:endParaRPr lang="en-US" dirty="0"/>
          </a:p>
          <a:p>
            <a:endParaRPr lang="en-US" dirty="0" smtClean="0"/>
          </a:p>
          <a:p>
            <a:endParaRPr lang="en-US" dirty="0"/>
          </a:p>
          <a:p>
            <a:pPr marL="0" indent="0">
              <a:buNone/>
            </a:pPr>
            <a:endParaRPr lang="en-US" dirty="0"/>
          </a:p>
        </p:txBody>
      </p:sp>
      <p:sp>
        <p:nvSpPr>
          <p:cNvPr id="2" name="Title 1"/>
          <p:cNvSpPr>
            <a:spLocks noGrp="1"/>
          </p:cNvSpPr>
          <p:nvPr>
            <p:ph type="title"/>
          </p:nvPr>
        </p:nvSpPr>
        <p:spPr>
          <a:xfrm>
            <a:off x="990600" y="228601"/>
            <a:ext cx="7125113" cy="762000"/>
          </a:xfrm>
        </p:spPr>
        <p:txBody>
          <a:bodyPr/>
          <a:lstStyle/>
          <a:p>
            <a:r>
              <a:rPr lang="en-US" dirty="0" smtClean="0"/>
              <a:t>Calculating Years: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65392110"/>
              </p:ext>
            </p:extLst>
          </p:nvPr>
        </p:nvGraphicFramePr>
        <p:xfrm>
          <a:off x="914400" y="4419600"/>
          <a:ext cx="7162800" cy="2133600"/>
        </p:xfrm>
        <a:graphic>
          <a:graphicData uri="http://schemas.openxmlformats.org/drawingml/2006/table">
            <a:tbl>
              <a:tblPr firstRow="1" bandRow="1">
                <a:tableStyleId>{5C22544A-7EE6-4342-B048-85BDC9FD1C3A}</a:tableStyleId>
              </a:tblPr>
              <a:tblGrid>
                <a:gridCol w="2387600"/>
                <a:gridCol w="2387600"/>
                <a:gridCol w="2387600"/>
              </a:tblGrid>
              <a:tr h="533400">
                <a:tc>
                  <a:txBody>
                    <a:bodyPr/>
                    <a:lstStyle/>
                    <a:p>
                      <a:pPr algn="ctr"/>
                      <a:r>
                        <a:rPr lang="en-US" dirty="0" smtClean="0">
                          <a:solidFill>
                            <a:schemeClr val="tx1"/>
                          </a:solidFill>
                        </a:rPr>
                        <a:t>YEAR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MONTH</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DAY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algn="l"/>
                      <a:r>
                        <a:rPr lang="en-US" sz="2800" dirty="0" smtClean="0"/>
                        <a:t>      12  </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smtClean="0"/>
                        <a:t>   10</a:t>
                      </a:r>
                      <a:r>
                        <a:rPr lang="en-US" sz="2800" baseline="30000" dirty="0" smtClean="0"/>
                        <a:t>-1=9</a:t>
                      </a:r>
                      <a:endParaRPr lang="en-US" sz="2800" baseline="6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12</a:t>
                      </a:r>
                      <a:r>
                        <a:rPr lang="en-US" sz="2800" baseline="30000" dirty="0" smtClean="0"/>
                        <a:t>+30=42</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algn="ctr"/>
                      <a:r>
                        <a:rPr lang="en-US" sz="2800" dirty="0" smtClean="0"/>
                        <a:t>-08</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-12</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-18</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algn="ct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=9</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=24</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9506" y="5091370"/>
            <a:ext cx="4810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5078412"/>
            <a:ext cx="4810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 y="4128655"/>
            <a:ext cx="2819400" cy="2590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57400" y="4876800"/>
            <a:ext cx="1066800" cy="369332"/>
          </a:xfrm>
          <a:prstGeom prst="rect">
            <a:avLst/>
          </a:prstGeom>
          <a:noFill/>
        </p:spPr>
        <p:txBody>
          <a:bodyPr wrap="square" rtlCol="0">
            <a:spAutoFit/>
          </a:bodyPr>
          <a:lstStyle/>
          <a:p>
            <a:r>
              <a:rPr lang="en-US" dirty="0" smtClean="0"/>
              <a:t>-1=11</a:t>
            </a:r>
            <a:endParaRPr lang="en-US" dirty="0"/>
          </a:p>
        </p:txBody>
      </p:sp>
      <p:sp>
        <p:nvSpPr>
          <p:cNvPr id="12" name="TextBox 11"/>
          <p:cNvSpPr txBox="1"/>
          <p:nvPr/>
        </p:nvSpPr>
        <p:spPr>
          <a:xfrm>
            <a:off x="4724400" y="4800600"/>
            <a:ext cx="1181100" cy="369332"/>
          </a:xfrm>
          <a:prstGeom prst="rect">
            <a:avLst/>
          </a:prstGeom>
          <a:noFill/>
        </p:spPr>
        <p:txBody>
          <a:bodyPr wrap="square" rtlCol="0">
            <a:spAutoFit/>
          </a:bodyPr>
          <a:lstStyle/>
          <a:p>
            <a:r>
              <a:rPr lang="en-US" dirty="0" smtClean="0"/>
              <a:t>+12=21</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800600"/>
            <a:ext cx="5238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90700" y="6082141"/>
            <a:ext cx="1295400" cy="523220"/>
          </a:xfrm>
          <a:prstGeom prst="rect">
            <a:avLst/>
          </a:prstGeom>
          <a:noFill/>
        </p:spPr>
        <p:txBody>
          <a:bodyPr wrap="square" rtlCol="0">
            <a:spAutoFit/>
          </a:bodyPr>
          <a:lstStyle/>
          <a:p>
            <a:r>
              <a:rPr lang="en-US" sz="2800" dirty="0" smtClean="0"/>
              <a:t>=3</a:t>
            </a:r>
            <a:endParaRPr lang="en-US" sz="28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5029200"/>
            <a:ext cx="47625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00953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077200" cy="5334000"/>
          </a:xfrm>
        </p:spPr>
        <p:txBody>
          <a:bodyPr>
            <a:normAutofit fontScale="92500" lnSpcReduction="10000"/>
          </a:bodyPr>
          <a:lstStyle/>
          <a:p>
            <a:r>
              <a:rPr lang="en-US" sz="2400" dirty="0" smtClean="0"/>
              <a:t>Ex: This child is 3 years, 9 months, and 24 days old.</a:t>
            </a:r>
          </a:p>
          <a:p>
            <a:r>
              <a:rPr lang="en-US" sz="2400" dirty="0" smtClean="0"/>
              <a:t>Multiply </a:t>
            </a:r>
            <a:r>
              <a:rPr lang="en-US" sz="2400" dirty="0" smtClean="0">
                <a:solidFill>
                  <a:srgbClr val="C00000"/>
                </a:solidFill>
              </a:rPr>
              <a:t>Child’s Age in Years </a:t>
            </a:r>
            <a:r>
              <a:rPr lang="en-US" sz="2400" dirty="0" smtClean="0"/>
              <a:t>(i.e., 3) by 12 </a:t>
            </a:r>
          </a:p>
          <a:p>
            <a:pPr lvl="1"/>
            <a:r>
              <a:rPr lang="en-US" sz="1600" dirty="0" smtClean="0"/>
              <a:t>(1 year = 12 months)</a:t>
            </a:r>
          </a:p>
          <a:p>
            <a:r>
              <a:rPr lang="en-US" sz="2400" dirty="0" smtClean="0"/>
              <a:t>Add this number (i.e., 36) to the bottom number in the </a:t>
            </a:r>
            <a:r>
              <a:rPr lang="en-US" sz="2400" dirty="0" smtClean="0">
                <a:solidFill>
                  <a:srgbClr val="C00000"/>
                </a:solidFill>
              </a:rPr>
              <a:t>Month</a:t>
            </a:r>
            <a:r>
              <a:rPr lang="en-US" sz="2400" dirty="0" smtClean="0"/>
              <a:t> column (i.e., 9).</a:t>
            </a:r>
          </a:p>
          <a:p>
            <a:endParaRPr lang="en-US" sz="2400" dirty="0" smtClean="0"/>
          </a:p>
          <a:p>
            <a:endParaRPr lang="en-US" sz="2400" dirty="0" smtClean="0"/>
          </a:p>
          <a:p>
            <a:endParaRPr lang="en-US" sz="2000" dirty="0" smtClean="0"/>
          </a:p>
          <a:p>
            <a:endParaRPr lang="en-US" dirty="0"/>
          </a:p>
          <a:p>
            <a:endParaRPr lang="en-US" dirty="0" smtClean="0"/>
          </a:p>
          <a:p>
            <a:pPr marL="0" indent="0">
              <a:buNone/>
            </a:pPr>
            <a:endParaRPr lang="en-US" dirty="0" smtClean="0"/>
          </a:p>
          <a:p>
            <a:pPr marL="0" indent="0">
              <a:buNone/>
            </a:pPr>
            <a:endParaRPr lang="en-US" sz="2800" dirty="0" smtClean="0"/>
          </a:p>
          <a:p>
            <a:pPr marL="0" indent="0">
              <a:buNone/>
            </a:pPr>
            <a:endParaRPr lang="en-US" sz="2800" dirty="0" smtClean="0"/>
          </a:p>
          <a:p>
            <a:pPr marL="0" indent="0">
              <a:buNone/>
            </a:pPr>
            <a:r>
              <a:rPr lang="en-US" sz="2800" dirty="0" smtClean="0"/>
              <a:t>Child’s Chronological Age in Months is 45.</a:t>
            </a:r>
            <a:endParaRPr lang="en-US" sz="2800" dirty="0"/>
          </a:p>
        </p:txBody>
      </p:sp>
      <p:sp>
        <p:nvSpPr>
          <p:cNvPr id="2" name="Title 1"/>
          <p:cNvSpPr>
            <a:spLocks noGrp="1"/>
          </p:cNvSpPr>
          <p:nvPr>
            <p:ph type="title"/>
          </p:nvPr>
        </p:nvSpPr>
        <p:spPr>
          <a:xfrm>
            <a:off x="762000" y="0"/>
            <a:ext cx="8077200" cy="990601"/>
          </a:xfrm>
        </p:spPr>
        <p:txBody>
          <a:bodyPr>
            <a:normAutofit fontScale="90000"/>
          </a:bodyPr>
          <a:lstStyle/>
          <a:p>
            <a:r>
              <a:rPr lang="en-US" sz="3200" dirty="0" smtClean="0"/>
              <a:t>Converting Age in Years to Age in Months:</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494591579"/>
              </p:ext>
            </p:extLst>
          </p:nvPr>
        </p:nvGraphicFramePr>
        <p:xfrm>
          <a:off x="609600" y="2743200"/>
          <a:ext cx="7162800" cy="1965960"/>
        </p:xfrm>
        <a:graphic>
          <a:graphicData uri="http://schemas.openxmlformats.org/drawingml/2006/table">
            <a:tbl>
              <a:tblPr firstRow="1" bandRow="1">
                <a:tableStyleId>{5C22544A-7EE6-4342-B048-85BDC9FD1C3A}</a:tableStyleId>
              </a:tblPr>
              <a:tblGrid>
                <a:gridCol w="2387600"/>
                <a:gridCol w="2387600"/>
                <a:gridCol w="2387600"/>
              </a:tblGrid>
              <a:tr h="339725">
                <a:tc>
                  <a:txBody>
                    <a:bodyPr/>
                    <a:lstStyle/>
                    <a:p>
                      <a:pPr algn="ctr"/>
                      <a:r>
                        <a:rPr lang="en-US" dirty="0" smtClean="0">
                          <a:solidFill>
                            <a:schemeClr val="tx1"/>
                          </a:solidFill>
                        </a:rPr>
                        <a:t>YEAR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MONTH</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DAY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algn="l"/>
                      <a:r>
                        <a:rPr lang="en-US" sz="2800" dirty="0" smtClean="0"/>
                        <a:t>      12</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smtClean="0"/>
                        <a:t>   10</a:t>
                      </a:r>
                      <a:r>
                        <a:rPr lang="en-US" sz="2800" baseline="30000" dirty="0" smtClean="0"/>
                        <a:t>-1=9</a:t>
                      </a:r>
                      <a:endParaRPr lang="en-US" sz="2800" baseline="6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12</a:t>
                      </a:r>
                      <a:r>
                        <a:rPr lang="en-US" sz="2800" baseline="30000" dirty="0" smtClean="0"/>
                        <a:t>+30=42</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algn="ctr"/>
                      <a:r>
                        <a:rPr lang="en-US" sz="2800" dirty="0" smtClean="0"/>
                        <a:t>-08</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-12</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-18</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algn="ct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t>=9</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t>=24</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200400"/>
            <a:ext cx="4810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200400"/>
            <a:ext cx="4810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28800" y="3048000"/>
            <a:ext cx="1066800" cy="369332"/>
          </a:xfrm>
          <a:prstGeom prst="rect">
            <a:avLst/>
          </a:prstGeom>
          <a:noFill/>
        </p:spPr>
        <p:txBody>
          <a:bodyPr wrap="square" rtlCol="0">
            <a:spAutoFit/>
          </a:bodyPr>
          <a:lstStyle/>
          <a:p>
            <a:r>
              <a:rPr lang="en-US" dirty="0" smtClean="0"/>
              <a:t>-1=11</a:t>
            </a:r>
            <a:endParaRPr lang="en-US" dirty="0"/>
          </a:p>
        </p:txBody>
      </p:sp>
      <p:sp>
        <p:nvSpPr>
          <p:cNvPr id="12" name="TextBox 11"/>
          <p:cNvSpPr txBox="1"/>
          <p:nvPr/>
        </p:nvSpPr>
        <p:spPr>
          <a:xfrm>
            <a:off x="4419600" y="2971800"/>
            <a:ext cx="1181100" cy="369332"/>
          </a:xfrm>
          <a:prstGeom prst="rect">
            <a:avLst/>
          </a:prstGeom>
          <a:noFill/>
        </p:spPr>
        <p:txBody>
          <a:bodyPr wrap="square" rtlCol="0">
            <a:spAutoFit/>
          </a:bodyPr>
          <a:lstStyle/>
          <a:p>
            <a:r>
              <a:rPr lang="en-US" dirty="0" smtClean="0"/>
              <a:t>+12=21</a:t>
            </a:r>
            <a:endParaRPr lang="en-US" dirty="0"/>
          </a:p>
        </p:txBody>
      </p:sp>
      <p:sp>
        <p:nvSpPr>
          <p:cNvPr id="6" name="TextBox 5"/>
          <p:cNvSpPr txBox="1"/>
          <p:nvPr/>
        </p:nvSpPr>
        <p:spPr>
          <a:xfrm>
            <a:off x="1524000" y="4191000"/>
            <a:ext cx="1295400" cy="523220"/>
          </a:xfrm>
          <a:prstGeom prst="rect">
            <a:avLst/>
          </a:prstGeom>
          <a:noFill/>
          <a:ln w="6350">
            <a:noFill/>
          </a:ln>
        </p:spPr>
        <p:txBody>
          <a:bodyPr wrap="square" rtlCol="0">
            <a:spAutoFit/>
          </a:bodyPr>
          <a:lstStyle/>
          <a:p>
            <a:r>
              <a:rPr lang="en-US" sz="2800" b="1" dirty="0" smtClean="0"/>
              <a:t>=3</a:t>
            </a:r>
            <a:endParaRPr lang="en-US" sz="2800" b="1" dirty="0"/>
          </a:p>
        </p:txBody>
      </p:sp>
      <p:sp>
        <p:nvSpPr>
          <p:cNvPr id="8" name="TextBox 7"/>
          <p:cNvSpPr txBox="1"/>
          <p:nvPr/>
        </p:nvSpPr>
        <p:spPr>
          <a:xfrm>
            <a:off x="1371600" y="4648200"/>
            <a:ext cx="985837" cy="461665"/>
          </a:xfrm>
          <a:prstGeom prst="rect">
            <a:avLst/>
          </a:prstGeom>
          <a:noFill/>
        </p:spPr>
        <p:txBody>
          <a:bodyPr wrap="square" rtlCol="0">
            <a:spAutoFit/>
          </a:bodyPr>
          <a:lstStyle/>
          <a:p>
            <a:r>
              <a:rPr lang="en-US" sz="2400" u="sng" dirty="0" smtClean="0"/>
              <a:t>  x12</a:t>
            </a:r>
          </a:p>
        </p:txBody>
      </p:sp>
      <p:sp>
        <p:nvSpPr>
          <p:cNvPr id="15" name="TextBox 14"/>
          <p:cNvSpPr txBox="1"/>
          <p:nvPr/>
        </p:nvSpPr>
        <p:spPr>
          <a:xfrm>
            <a:off x="1447800" y="5181600"/>
            <a:ext cx="985837" cy="461665"/>
          </a:xfrm>
          <a:prstGeom prst="rect">
            <a:avLst/>
          </a:prstGeom>
          <a:noFill/>
        </p:spPr>
        <p:txBody>
          <a:bodyPr wrap="square" rtlCol="0">
            <a:spAutoFit/>
          </a:bodyPr>
          <a:lstStyle/>
          <a:p>
            <a:r>
              <a:rPr lang="en-US" sz="2400" dirty="0" smtClean="0"/>
              <a:t>=36</a:t>
            </a:r>
          </a:p>
        </p:txBody>
      </p:sp>
      <p:sp>
        <p:nvSpPr>
          <p:cNvPr id="10" name="TextBox 9"/>
          <p:cNvSpPr txBox="1"/>
          <p:nvPr/>
        </p:nvSpPr>
        <p:spPr>
          <a:xfrm>
            <a:off x="2057400" y="5105400"/>
            <a:ext cx="1440222" cy="584775"/>
          </a:xfrm>
          <a:prstGeom prst="rect">
            <a:avLst/>
          </a:prstGeom>
          <a:noFill/>
        </p:spPr>
        <p:txBody>
          <a:bodyPr wrap="square" rtlCol="0">
            <a:spAutoFit/>
          </a:bodyPr>
          <a:lstStyle/>
          <a:p>
            <a:r>
              <a:rPr lang="en-US" sz="2400" dirty="0" smtClean="0"/>
              <a:t>+9=</a:t>
            </a:r>
            <a:r>
              <a:rPr lang="en-US" sz="3200" dirty="0" smtClean="0"/>
              <a:t>45</a:t>
            </a:r>
            <a:endParaRPr lang="en-US" sz="3200" dirty="0"/>
          </a:p>
        </p:txBody>
      </p:sp>
      <p:cxnSp>
        <p:nvCxnSpPr>
          <p:cNvPr id="13" name="Straight Arrow Connector 12"/>
          <p:cNvCxnSpPr/>
          <p:nvPr/>
        </p:nvCxnSpPr>
        <p:spPr>
          <a:xfrm flipH="1">
            <a:off x="2514600" y="4495800"/>
            <a:ext cx="1752600" cy="76200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143000" y="4191000"/>
            <a:ext cx="1355147" cy="984885"/>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200400"/>
            <a:ext cx="481013"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1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0"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924800" cy="5135563"/>
          </a:xfrm>
        </p:spPr>
        <p:txBody>
          <a:bodyPr anchor="t"/>
          <a:lstStyle/>
          <a:p>
            <a:r>
              <a:rPr lang="en-US" sz="2600" dirty="0" smtClean="0"/>
              <a:t>Use the Child’s Chronological Age in Months to determine which form to use.</a:t>
            </a:r>
          </a:p>
        </p:txBody>
      </p:sp>
      <p:sp>
        <p:nvSpPr>
          <p:cNvPr id="2" name="Title 1"/>
          <p:cNvSpPr>
            <a:spLocks noGrp="1"/>
          </p:cNvSpPr>
          <p:nvPr>
            <p:ph type="title"/>
          </p:nvPr>
        </p:nvSpPr>
        <p:spPr>
          <a:xfrm>
            <a:off x="838200" y="274638"/>
            <a:ext cx="7924800" cy="868362"/>
          </a:xfrm>
        </p:spPr>
        <p:txBody>
          <a:bodyPr/>
          <a:lstStyle/>
          <a:p>
            <a:r>
              <a:rPr lang="en-US" dirty="0" smtClean="0"/>
              <a:t>ASQ:SE Forms</a:t>
            </a:r>
            <a:endParaRPr lang="en-US" dirty="0"/>
          </a:p>
        </p:txBody>
      </p:sp>
      <p:graphicFrame>
        <p:nvGraphicFramePr>
          <p:cNvPr id="8" name="Table 7"/>
          <p:cNvGraphicFramePr>
            <a:graphicFrameLocks noGrp="1"/>
          </p:cNvGraphicFramePr>
          <p:nvPr/>
        </p:nvGraphicFramePr>
        <p:xfrm>
          <a:off x="1447800" y="1905000"/>
          <a:ext cx="6096000" cy="3870960"/>
        </p:xfrm>
        <a:graphic>
          <a:graphicData uri="http://schemas.openxmlformats.org/drawingml/2006/table">
            <a:tbl>
              <a:tblPr firstRow="1" bandRow="1">
                <a:tableStyleId>{5C22544A-7EE6-4342-B048-85BDC9FD1C3A}</a:tableStyleId>
              </a:tblPr>
              <a:tblGrid>
                <a:gridCol w="3505200"/>
                <a:gridCol w="2590800"/>
              </a:tblGrid>
              <a:tr h="370840">
                <a:tc>
                  <a:txBody>
                    <a:bodyPr/>
                    <a:lstStyle/>
                    <a:p>
                      <a:r>
                        <a:rPr lang="en-US" sz="2000" dirty="0" smtClean="0"/>
                        <a:t>If Child’s Chronological</a:t>
                      </a:r>
                      <a:r>
                        <a:rPr lang="en-US" sz="2000" baseline="0" dirty="0" smtClean="0"/>
                        <a:t> Age in Months is:</a:t>
                      </a:r>
                      <a:endParaRPr lang="en-US" sz="2000" dirty="0"/>
                    </a:p>
                  </a:txBody>
                  <a:tcPr/>
                </a:tc>
                <a:tc>
                  <a:txBody>
                    <a:bodyPr/>
                    <a:lstStyle/>
                    <a:p>
                      <a:r>
                        <a:rPr lang="en-US" sz="2000" dirty="0" smtClean="0"/>
                        <a:t>Use this Form:</a:t>
                      </a:r>
                      <a:endParaRPr lang="en-US" sz="2000" dirty="0"/>
                    </a:p>
                  </a:txBody>
                  <a:tcPr/>
                </a:tc>
              </a:tr>
              <a:tr h="370840">
                <a:tc>
                  <a:txBody>
                    <a:bodyPr/>
                    <a:lstStyle/>
                    <a:p>
                      <a:r>
                        <a:rPr lang="en-US" sz="2000" b="1" dirty="0" smtClean="0">
                          <a:solidFill>
                            <a:schemeClr val="tx1"/>
                          </a:solidFill>
                        </a:rPr>
                        <a:t>  3- 8 months</a:t>
                      </a:r>
                      <a:endParaRPr lang="en-US" sz="2000" b="1" dirty="0">
                        <a:solidFill>
                          <a:schemeClr val="tx1"/>
                        </a:solidFill>
                      </a:endParaRPr>
                    </a:p>
                  </a:txBody>
                  <a:tcPr/>
                </a:tc>
                <a:tc>
                  <a:txBody>
                    <a:bodyPr/>
                    <a:lstStyle/>
                    <a:p>
                      <a:r>
                        <a:rPr lang="en-US" sz="2000" b="1" dirty="0" smtClean="0">
                          <a:solidFill>
                            <a:schemeClr val="tx1"/>
                          </a:solidFill>
                        </a:rPr>
                        <a:t>  6 month form</a:t>
                      </a:r>
                      <a:endParaRPr lang="en-US" sz="2000" b="1" dirty="0">
                        <a:solidFill>
                          <a:schemeClr val="tx1"/>
                        </a:solidFill>
                      </a:endParaRPr>
                    </a:p>
                  </a:txBody>
                  <a:tcPr/>
                </a:tc>
              </a:tr>
              <a:tr h="370840">
                <a:tc>
                  <a:txBody>
                    <a:bodyPr/>
                    <a:lstStyle/>
                    <a:p>
                      <a:r>
                        <a:rPr lang="en-US" sz="2000" b="1" dirty="0" smtClean="0">
                          <a:solidFill>
                            <a:schemeClr val="tx1"/>
                          </a:solidFill>
                        </a:rPr>
                        <a:t>  9-14 months</a:t>
                      </a:r>
                      <a:endParaRPr lang="en-US" sz="2000" b="1" dirty="0">
                        <a:solidFill>
                          <a:schemeClr val="tx1"/>
                        </a:solidFill>
                      </a:endParaRPr>
                    </a:p>
                  </a:txBody>
                  <a:tcPr/>
                </a:tc>
                <a:tc>
                  <a:txBody>
                    <a:bodyPr/>
                    <a:lstStyle/>
                    <a:p>
                      <a:r>
                        <a:rPr lang="en-US" sz="2000" b="1" dirty="0" smtClean="0">
                          <a:solidFill>
                            <a:schemeClr val="tx1"/>
                          </a:solidFill>
                        </a:rPr>
                        <a:t>12 month form</a:t>
                      </a:r>
                      <a:endParaRPr lang="en-US" sz="2000" b="1" dirty="0">
                        <a:solidFill>
                          <a:schemeClr val="tx1"/>
                        </a:solidFill>
                      </a:endParaRPr>
                    </a:p>
                  </a:txBody>
                  <a:tcPr/>
                </a:tc>
              </a:tr>
              <a:tr h="370840">
                <a:tc>
                  <a:txBody>
                    <a:bodyPr/>
                    <a:lstStyle/>
                    <a:p>
                      <a:r>
                        <a:rPr lang="en-US" sz="2000" b="1" dirty="0" smtClean="0">
                          <a:solidFill>
                            <a:schemeClr val="tx1"/>
                          </a:solidFill>
                        </a:rPr>
                        <a:t>15-20 months</a:t>
                      </a:r>
                      <a:endParaRPr lang="en-US" sz="2000" b="1" dirty="0">
                        <a:solidFill>
                          <a:schemeClr val="tx1"/>
                        </a:solidFill>
                      </a:endParaRPr>
                    </a:p>
                  </a:txBody>
                  <a:tcPr/>
                </a:tc>
                <a:tc>
                  <a:txBody>
                    <a:bodyPr/>
                    <a:lstStyle/>
                    <a:p>
                      <a:r>
                        <a:rPr lang="en-US" sz="2000" b="1" dirty="0" smtClean="0">
                          <a:solidFill>
                            <a:schemeClr val="tx1"/>
                          </a:solidFill>
                        </a:rPr>
                        <a:t>18 month form</a:t>
                      </a:r>
                      <a:endParaRPr lang="en-US" sz="2000" b="1" dirty="0">
                        <a:solidFill>
                          <a:schemeClr val="tx1"/>
                        </a:solidFill>
                      </a:endParaRPr>
                    </a:p>
                  </a:txBody>
                  <a:tcPr/>
                </a:tc>
              </a:tr>
              <a:tr h="370840">
                <a:tc>
                  <a:txBody>
                    <a:bodyPr/>
                    <a:lstStyle/>
                    <a:p>
                      <a:r>
                        <a:rPr lang="en-US" sz="2000" b="1" dirty="0" smtClean="0"/>
                        <a:t>21-26 months</a:t>
                      </a:r>
                      <a:endParaRPr lang="en-US" sz="2000" b="1" dirty="0"/>
                    </a:p>
                  </a:txBody>
                  <a:tcPr/>
                </a:tc>
                <a:tc>
                  <a:txBody>
                    <a:bodyPr/>
                    <a:lstStyle/>
                    <a:p>
                      <a:r>
                        <a:rPr lang="en-US" sz="2000" b="1" dirty="0" smtClean="0"/>
                        <a:t>24 month form</a:t>
                      </a:r>
                      <a:endParaRPr lang="en-US" sz="2000" b="1" dirty="0"/>
                    </a:p>
                  </a:txBody>
                  <a:tcPr/>
                </a:tc>
              </a:tr>
              <a:tr h="370840">
                <a:tc>
                  <a:txBody>
                    <a:bodyPr/>
                    <a:lstStyle/>
                    <a:p>
                      <a:r>
                        <a:rPr lang="en-US" sz="2000" b="1" dirty="0" smtClean="0"/>
                        <a:t>27-32 months</a:t>
                      </a:r>
                      <a:endParaRPr lang="en-US" sz="2000" b="1" dirty="0"/>
                    </a:p>
                  </a:txBody>
                  <a:tcPr/>
                </a:tc>
                <a:tc>
                  <a:txBody>
                    <a:bodyPr/>
                    <a:lstStyle/>
                    <a:p>
                      <a:r>
                        <a:rPr lang="en-US" sz="2000" b="1" dirty="0" smtClean="0"/>
                        <a:t>30 month form</a:t>
                      </a:r>
                      <a:endParaRPr lang="en-US" sz="2000" b="1" dirty="0"/>
                    </a:p>
                  </a:txBody>
                  <a:tcPr/>
                </a:tc>
              </a:tr>
              <a:tr h="370840">
                <a:tc>
                  <a:txBody>
                    <a:bodyPr/>
                    <a:lstStyle/>
                    <a:p>
                      <a:r>
                        <a:rPr lang="en-US" sz="2000" b="1" dirty="0" smtClean="0"/>
                        <a:t>33-41</a:t>
                      </a:r>
                      <a:r>
                        <a:rPr lang="en-US" sz="2000" b="1" baseline="0" dirty="0" smtClean="0"/>
                        <a:t> months</a:t>
                      </a:r>
                      <a:endParaRPr lang="en-US" sz="2000" b="1" dirty="0"/>
                    </a:p>
                  </a:txBody>
                  <a:tcPr/>
                </a:tc>
                <a:tc>
                  <a:txBody>
                    <a:bodyPr/>
                    <a:lstStyle/>
                    <a:p>
                      <a:r>
                        <a:rPr lang="en-US" sz="2000" b="1" dirty="0" smtClean="0"/>
                        <a:t>36 month form</a:t>
                      </a:r>
                      <a:endParaRPr lang="en-US" sz="2000" b="1" dirty="0"/>
                    </a:p>
                  </a:txBody>
                  <a:tcPr/>
                </a:tc>
              </a:tr>
              <a:tr h="370840">
                <a:tc>
                  <a:txBody>
                    <a:bodyPr/>
                    <a:lstStyle/>
                    <a:p>
                      <a:r>
                        <a:rPr lang="en-US" sz="2000" b="1" dirty="0" smtClean="0"/>
                        <a:t>42-53 months</a:t>
                      </a:r>
                      <a:endParaRPr lang="en-US" sz="2000" b="1" dirty="0"/>
                    </a:p>
                  </a:txBody>
                  <a:tcPr/>
                </a:tc>
                <a:tc>
                  <a:txBody>
                    <a:bodyPr/>
                    <a:lstStyle/>
                    <a:p>
                      <a:r>
                        <a:rPr lang="en-US" sz="2000" b="1" dirty="0" smtClean="0"/>
                        <a:t>48 month form</a:t>
                      </a:r>
                      <a:endParaRPr lang="en-US" sz="2000" b="1" dirty="0"/>
                    </a:p>
                  </a:txBody>
                  <a:tcPr/>
                </a:tc>
              </a:tr>
              <a:tr h="370840">
                <a:tc>
                  <a:txBody>
                    <a:bodyPr/>
                    <a:lstStyle/>
                    <a:p>
                      <a:r>
                        <a:rPr lang="en-US" sz="2000" b="1" dirty="0" smtClean="0"/>
                        <a:t>54-65 months</a:t>
                      </a:r>
                      <a:endParaRPr lang="en-US" sz="2000" b="1" dirty="0"/>
                    </a:p>
                  </a:txBody>
                  <a:tcPr/>
                </a:tc>
                <a:tc>
                  <a:txBody>
                    <a:bodyPr/>
                    <a:lstStyle/>
                    <a:p>
                      <a:r>
                        <a:rPr lang="en-US" sz="2000" b="1" dirty="0" smtClean="0"/>
                        <a:t>60 month form</a:t>
                      </a:r>
                      <a:endParaRPr lang="en-US" sz="2000" b="1"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The ranges for when to use each form can be found at the top of the ASQ:SE information page (p. 2)</a:t>
            </a:r>
          </a:p>
          <a:p>
            <a:endParaRPr lang="en-US" dirty="0"/>
          </a:p>
        </p:txBody>
      </p:sp>
      <p:sp>
        <p:nvSpPr>
          <p:cNvPr id="3" name="Slide Number Placeholder 2"/>
          <p:cNvSpPr>
            <a:spLocks noGrp="1"/>
          </p:cNvSpPr>
          <p:nvPr>
            <p:ph type="sldNum" sz="quarter" idx="12"/>
          </p:nvPr>
        </p:nvSpPr>
        <p:spPr/>
        <p:txBody>
          <a:bodyPr/>
          <a:lstStyle/>
          <a:p>
            <a:fld id="{0DD744FC-DA44-4D96-95AB-9D32EDEB19EC}" type="slidenum">
              <a:rPr lang="en-US" smtClean="0"/>
              <a:pPr/>
              <a:t>15</a:t>
            </a:fld>
            <a:endParaRPr lang="en-US"/>
          </a:p>
        </p:txBody>
      </p:sp>
      <p:sp>
        <p:nvSpPr>
          <p:cNvPr id="4" name="Title 3"/>
          <p:cNvSpPr>
            <a:spLocks noGrp="1"/>
          </p:cNvSpPr>
          <p:nvPr>
            <p:ph type="title"/>
          </p:nvPr>
        </p:nvSpPr>
        <p:spPr/>
        <p:txBody>
          <a:bodyPr/>
          <a:lstStyle/>
          <a:p>
            <a:r>
              <a:rPr lang="en-US" dirty="0" smtClean="0"/>
              <a:t>ASQ:SE Forms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143000" y="3124200"/>
            <a:ext cx="6781800" cy="1971675"/>
          </a:xfrm>
          <a:prstGeom prst="rect">
            <a:avLst/>
          </a:prstGeom>
          <a:noFill/>
          <a:ln w="9525">
            <a:noFill/>
            <a:miter lim="800000"/>
            <a:headEnd/>
            <a:tailEnd/>
          </a:ln>
        </p:spPr>
      </p:pic>
      <p:sp>
        <p:nvSpPr>
          <p:cNvPr id="6" name="Right Arrow 5"/>
          <p:cNvSpPr/>
          <p:nvPr/>
        </p:nvSpPr>
        <p:spPr>
          <a:xfrm>
            <a:off x="457200" y="4495800"/>
            <a:ext cx="1905000" cy="457200"/>
          </a:xfrm>
          <a:prstGeom prst="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153399" cy="4944399"/>
          </a:xfrm>
        </p:spPr>
        <p:txBody>
          <a:bodyPr anchor="t">
            <a:normAutofit/>
          </a:bodyPr>
          <a:lstStyle/>
          <a:p>
            <a:r>
              <a:rPr lang="en-US" sz="2800" dirty="0">
                <a:solidFill>
                  <a:schemeClr val="accent3">
                    <a:lumMod val="40000"/>
                    <a:lumOff val="60000"/>
                  </a:schemeClr>
                </a:solidFill>
                <a:hlinkClick r:id="rId2"/>
              </a:rPr>
              <a:t>http://agesandstages.com/age-calculator</a:t>
            </a:r>
            <a:r>
              <a:rPr lang="en-US" sz="2800" dirty="0" smtClean="0">
                <a:solidFill>
                  <a:schemeClr val="accent3">
                    <a:lumMod val="40000"/>
                    <a:lumOff val="60000"/>
                  </a:schemeClr>
                </a:solidFill>
                <a:hlinkClick r:id="rId2"/>
              </a:rPr>
              <a:t>/</a:t>
            </a:r>
            <a:endParaRPr lang="en-US" sz="2800" dirty="0" smtClean="0">
              <a:solidFill>
                <a:schemeClr val="accent3">
                  <a:lumMod val="40000"/>
                  <a:lumOff val="60000"/>
                </a:schemeClr>
              </a:solidFill>
            </a:endParaRPr>
          </a:p>
          <a:p>
            <a:endParaRPr lang="en-US" sz="2400" dirty="0">
              <a:solidFill>
                <a:schemeClr val="accent3">
                  <a:lumMod val="40000"/>
                  <a:lumOff val="60000"/>
                </a:schemeClr>
              </a:solidFill>
            </a:endParaRPr>
          </a:p>
        </p:txBody>
      </p:sp>
      <p:sp>
        <p:nvSpPr>
          <p:cNvPr id="2" name="Title 1"/>
          <p:cNvSpPr>
            <a:spLocks noGrp="1"/>
          </p:cNvSpPr>
          <p:nvPr>
            <p:ph type="title"/>
          </p:nvPr>
        </p:nvSpPr>
        <p:spPr>
          <a:xfrm>
            <a:off x="990600" y="228601"/>
            <a:ext cx="7125113" cy="838200"/>
          </a:xfrm>
        </p:spPr>
        <p:txBody>
          <a:bodyPr/>
          <a:lstStyle/>
          <a:p>
            <a:r>
              <a:rPr lang="en-US" dirty="0" smtClean="0"/>
              <a:t>Chronological Ages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838200" y="1600200"/>
            <a:ext cx="6074079" cy="4908574"/>
          </a:xfrm>
          <a:prstGeom prst="rect">
            <a:avLst/>
          </a:prstGeom>
          <a:noFill/>
          <a:ln w="9525">
            <a:noFill/>
            <a:miter lim="800000"/>
            <a:headEnd/>
            <a:tailEnd/>
          </a:ln>
        </p:spPr>
      </p:pic>
      <p:sp>
        <p:nvSpPr>
          <p:cNvPr id="5" name="Right Arrow 4"/>
          <p:cNvSpPr/>
          <p:nvPr/>
        </p:nvSpPr>
        <p:spPr>
          <a:xfrm rot="10800000">
            <a:off x="3657597" y="3657599"/>
            <a:ext cx="3254679" cy="544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12278" y="3186752"/>
            <a:ext cx="2003121" cy="2246769"/>
          </a:xfrm>
          <a:prstGeom prst="rect">
            <a:avLst/>
          </a:prstGeom>
          <a:noFill/>
          <a:ln w="22225">
            <a:solidFill>
              <a:schemeClr val="accent2">
                <a:lumMod val="60000"/>
                <a:lumOff val="40000"/>
              </a:schemeClr>
            </a:solidFill>
          </a:ln>
        </p:spPr>
        <p:txBody>
          <a:bodyPr wrap="square" rtlCol="0">
            <a:spAutoFit/>
          </a:bodyPr>
          <a:lstStyle/>
          <a:p>
            <a:r>
              <a:rPr lang="en-US" sz="2000" dirty="0" smtClean="0"/>
              <a:t>“Weeks premature” will be 0 because we usually don’t know if the child was born premature.</a:t>
            </a:r>
            <a:endParaRPr lang="en-US" sz="2000" dirty="0"/>
          </a:p>
        </p:txBody>
      </p:sp>
    </p:spTree>
    <p:extLst>
      <p:ext uri="{BB962C8B-B14F-4D97-AF65-F5344CB8AC3E}">
        <p14:creationId xmlns:p14="http://schemas.microsoft.com/office/powerpoint/2010/main" val="983288471"/>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1"/>
            <a:ext cx="7125113" cy="838200"/>
          </a:xfrm>
        </p:spPr>
        <p:txBody>
          <a:bodyPr/>
          <a:lstStyle/>
          <a:p>
            <a:r>
              <a:rPr lang="en-US" dirty="0" smtClean="0"/>
              <a:t>Chronological Age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81000" y="1524000"/>
            <a:ext cx="7062887" cy="3733800"/>
          </a:xfrm>
          <a:prstGeom prst="rect">
            <a:avLst/>
          </a:prstGeom>
          <a:noFill/>
          <a:ln w="9525">
            <a:noFill/>
            <a:miter lim="800000"/>
            <a:headEnd/>
            <a:tailEnd/>
          </a:ln>
        </p:spPr>
      </p:pic>
      <p:sp>
        <p:nvSpPr>
          <p:cNvPr id="8" name="TextBox 7"/>
          <p:cNvSpPr txBox="1"/>
          <p:nvPr/>
        </p:nvSpPr>
        <p:spPr>
          <a:xfrm>
            <a:off x="1066800" y="1066800"/>
            <a:ext cx="5486400" cy="369332"/>
          </a:xfrm>
          <a:prstGeom prst="rect">
            <a:avLst/>
          </a:prstGeom>
          <a:noFill/>
        </p:spPr>
        <p:txBody>
          <a:bodyPr wrap="square" rtlCol="0">
            <a:spAutoFit/>
          </a:bodyPr>
          <a:lstStyle/>
          <a:p>
            <a:r>
              <a:rPr lang="en-US" dirty="0" smtClean="0">
                <a:hlinkClick r:id="rId3"/>
              </a:rPr>
              <a:t>http://agesandstages.com/age-calculator/</a:t>
            </a:r>
            <a:endParaRPr lang="en-US" dirty="0"/>
          </a:p>
        </p:txBody>
      </p:sp>
      <p:sp>
        <p:nvSpPr>
          <p:cNvPr id="31" name="Bent-Up Arrow 30"/>
          <p:cNvSpPr/>
          <p:nvPr/>
        </p:nvSpPr>
        <p:spPr>
          <a:xfrm rot="10800000">
            <a:off x="5334000" y="3657600"/>
            <a:ext cx="2209800" cy="382716"/>
          </a:xfrm>
          <a:prstGeom prst="ben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467600" y="2209800"/>
            <a:ext cx="1676400" cy="3416320"/>
          </a:xfrm>
          <a:prstGeom prst="rect">
            <a:avLst/>
          </a:prstGeom>
          <a:noFill/>
          <a:ln>
            <a:solidFill>
              <a:schemeClr val="accent5">
                <a:lumMod val="75000"/>
              </a:schemeClr>
            </a:solidFill>
          </a:ln>
        </p:spPr>
        <p:txBody>
          <a:bodyPr wrap="square" rtlCol="0">
            <a:spAutoFit/>
          </a:bodyPr>
          <a:lstStyle/>
          <a:p>
            <a:r>
              <a:rPr lang="en-US" dirty="0" smtClean="0">
                <a:solidFill>
                  <a:schemeClr val="accent2">
                    <a:lumMod val="75000"/>
                  </a:schemeClr>
                </a:solidFill>
              </a:rPr>
              <a:t>The number before the decimal (</a:t>
            </a:r>
            <a:r>
              <a:rPr lang="en-US" dirty="0" smtClean="0"/>
              <a:t>.</a:t>
            </a:r>
            <a:r>
              <a:rPr lang="en-US" dirty="0" smtClean="0">
                <a:solidFill>
                  <a:schemeClr val="accent2">
                    <a:lumMod val="75000"/>
                  </a:schemeClr>
                </a:solidFill>
              </a:rPr>
              <a:t>) is the age in months. The number after the decimal is not needed to determine which form to use. </a:t>
            </a:r>
            <a:endParaRPr lang="en-US" dirty="0">
              <a:solidFill>
                <a:schemeClr val="accent2">
                  <a:lumMod val="75000"/>
                </a:schemeClr>
              </a:solidFill>
            </a:endParaRPr>
          </a:p>
        </p:txBody>
      </p:sp>
      <p:sp>
        <p:nvSpPr>
          <p:cNvPr id="33" name="Rectangle 32"/>
          <p:cNvSpPr/>
          <p:nvPr/>
        </p:nvSpPr>
        <p:spPr>
          <a:xfrm>
            <a:off x="5257800" y="4038600"/>
            <a:ext cx="381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667000" y="16002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35" name="Oval 34"/>
          <p:cNvSpPr/>
          <p:nvPr/>
        </p:nvSpPr>
        <p:spPr>
          <a:xfrm>
            <a:off x="3505200" y="19812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36" name="Oval 35"/>
          <p:cNvSpPr/>
          <p:nvPr/>
        </p:nvSpPr>
        <p:spPr>
          <a:xfrm>
            <a:off x="3886200" y="23622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cxnSp>
        <p:nvCxnSpPr>
          <p:cNvPr id="44" name="Straight Connector 43"/>
          <p:cNvCxnSpPr/>
          <p:nvPr/>
        </p:nvCxnSpPr>
        <p:spPr>
          <a:xfrm>
            <a:off x="7620000" y="2209800"/>
            <a:ext cx="152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Up Arrow Callout 44"/>
          <p:cNvSpPr/>
          <p:nvPr/>
        </p:nvSpPr>
        <p:spPr>
          <a:xfrm>
            <a:off x="0" y="4953000"/>
            <a:ext cx="7467600" cy="1676400"/>
          </a:xfrm>
          <a:prstGeom prst="upArrowCallout">
            <a:avLst>
              <a:gd name="adj1" fmla="val 16444"/>
              <a:gd name="adj2" fmla="val 25000"/>
              <a:gd name="adj3" fmla="val 25000"/>
              <a:gd name="adj4" fmla="val 6497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 information in the “ASQ-3 questionnaire” box is for a different screening and </a:t>
            </a:r>
            <a:r>
              <a:rPr lang="en-US" sz="1600" u="sng" dirty="0" smtClean="0">
                <a:solidFill>
                  <a:schemeClr val="tx1"/>
                </a:solidFill>
              </a:rPr>
              <a:t>does not apply to the ASQ:SE</a:t>
            </a:r>
            <a:r>
              <a:rPr lang="en-US" sz="1600" dirty="0" smtClean="0">
                <a:solidFill>
                  <a:schemeClr val="tx1"/>
                </a:solidFill>
              </a:rPr>
              <a:t>. You will need to use the number of months found in the “Chronological age” box and compare it to the months each ASQ:SE form can be used.</a:t>
            </a:r>
            <a:endParaRPr lang="en-US" sz="1600" dirty="0">
              <a:solidFill>
                <a:schemeClr val="tx1"/>
              </a:solidFill>
            </a:endParaRPr>
          </a:p>
        </p:txBody>
      </p:sp>
      <p:sp>
        <p:nvSpPr>
          <p:cNvPr id="46" name="Oval 45"/>
          <p:cNvSpPr/>
          <p:nvPr/>
        </p:nvSpPr>
        <p:spPr>
          <a:xfrm>
            <a:off x="5638800" y="28956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48" name="Oval 47"/>
          <p:cNvSpPr/>
          <p:nvPr/>
        </p:nvSpPr>
        <p:spPr>
          <a:xfrm>
            <a:off x="7086600" y="22098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724400"/>
          </a:xfrm>
        </p:spPr>
        <p:txBody>
          <a:bodyPr>
            <a:normAutofit lnSpcReduction="10000"/>
          </a:bodyPr>
          <a:lstStyle/>
          <a:p>
            <a:r>
              <a:rPr lang="en-US" dirty="0" smtClean="0"/>
              <a:t>Must be completed with the </a:t>
            </a:r>
            <a:r>
              <a:rPr lang="en-US" u="sng" dirty="0" smtClean="0"/>
              <a:t>legal guardian </a:t>
            </a:r>
            <a:r>
              <a:rPr lang="en-US" dirty="0" smtClean="0"/>
              <a:t>(not the babysitter, grandma, etc.)</a:t>
            </a:r>
          </a:p>
          <a:p>
            <a:r>
              <a:rPr lang="en-US" dirty="0" smtClean="0"/>
              <a:t>Sit </a:t>
            </a:r>
            <a:r>
              <a:rPr lang="en-US" i="1" dirty="0" smtClean="0"/>
              <a:t>face-to-face</a:t>
            </a:r>
            <a:r>
              <a:rPr lang="en-US" dirty="0" smtClean="0"/>
              <a:t> with the parent or guardian while you ask the questions. </a:t>
            </a:r>
            <a:r>
              <a:rPr lang="en-US" b="1" dirty="0" smtClean="0"/>
              <a:t>Do not just send home with parents!!</a:t>
            </a:r>
          </a:p>
          <a:p>
            <a:pPr lvl="1"/>
            <a:r>
              <a:rPr lang="en-US" dirty="0" smtClean="0"/>
              <a:t>If not done face to face, the parent may not understand all questions and may not answer correctly</a:t>
            </a:r>
          </a:p>
          <a:p>
            <a:pPr lvl="1"/>
            <a:r>
              <a:rPr lang="en-US" dirty="0" smtClean="0"/>
              <a:t>Doing the questionnaire with the parent will give you more insight into family dynamics and how to help the family- You may even be able to set some goals for your FPAs because of the conversation!</a:t>
            </a:r>
          </a:p>
          <a:p>
            <a:pPr>
              <a:buNone/>
            </a:pPr>
            <a:endParaRPr lang="en-US" dirty="0"/>
          </a:p>
        </p:txBody>
      </p:sp>
      <p:sp>
        <p:nvSpPr>
          <p:cNvPr id="4" name="Slide Number Placeholder 3"/>
          <p:cNvSpPr>
            <a:spLocks noGrp="1"/>
          </p:cNvSpPr>
          <p:nvPr>
            <p:ph type="sldNum" sz="quarter" idx="12"/>
          </p:nvPr>
        </p:nvSpPr>
        <p:spPr/>
        <p:txBody>
          <a:bodyPr/>
          <a:lstStyle/>
          <a:p>
            <a:fld id="{0DD744FC-DA44-4D96-95AB-9D32EDEB19EC}" type="slidenum">
              <a:rPr lang="en-US" smtClean="0"/>
              <a:pPr/>
              <a:t>18</a:t>
            </a:fld>
            <a:endParaRPr lang="en-US"/>
          </a:p>
        </p:txBody>
      </p:sp>
      <p:sp>
        <p:nvSpPr>
          <p:cNvPr id="3" name="Title 2"/>
          <p:cNvSpPr>
            <a:spLocks noGrp="1"/>
          </p:cNvSpPr>
          <p:nvPr>
            <p:ph type="title"/>
          </p:nvPr>
        </p:nvSpPr>
        <p:spPr/>
        <p:txBody>
          <a:bodyPr/>
          <a:lstStyle/>
          <a:p>
            <a:r>
              <a:rPr lang="en-US" dirty="0" smtClean="0"/>
              <a:t>ASQ:SE Administration</a:t>
            </a:r>
            <a:endParaRPr lang="en-US"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334000"/>
          </a:xfrm>
        </p:spPr>
        <p:txBody>
          <a:bodyPr>
            <a:normAutofit fontScale="85000" lnSpcReduction="20000"/>
          </a:bodyPr>
          <a:lstStyle/>
          <a:p>
            <a:r>
              <a:rPr lang="en-US" b="1" dirty="0" smtClean="0"/>
              <a:t>Fill in all of the blanks on page 2:</a:t>
            </a:r>
          </a:p>
          <a:p>
            <a:pPr lvl="1"/>
            <a:r>
              <a:rPr lang="en-US" b="1" dirty="0">
                <a:solidFill>
                  <a:srgbClr val="FF0000"/>
                </a:solidFill>
              </a:rPr>
              <a:t>Child’s </a:t>
            </a:r>
            <a:r>
              <a:rPr lang="en-US" b="1" dirty="0" smtClean="0">
                <a:solidFill>
                  <a:srgbClr val="FF0000"/>
                </a:solidFill>
              </a:rPr>
              <a:t>name</a:t>
            </a:r>
            <a:endParaRPr lang="en-US" dirty="0">
              <a:solidFill>
                <a:srgbClr val="FF0000"/>
              </a:solidFill>
            </a:endParaRPr>
          </a:p>
          <a:p>
            <a:pPr lvl="1"/>
            <a:r>
              <a:rPr lang="en-US" b="1" dirty="0">
                <a:solidFill>
                  <a:srgbClr val="FF0000"/>
                </a:solidFill>
              </a:rPr>
              <a:t>Child’s Date of </a:t>
            </a:r>
            <a:r>
              <a:rPr lang="en-US" b="1" dirty="0" smtClean="0">
                <a:solidFill>
                  <a:srgbClr val="FF0000"/>
                </a:solidFill>
              </a:rPr>
              <a:t>Birth</a:t>
            </a:r>
            <a:endParaRPr lang="en-US" dirty="0">
              <a:solidFill>
                <a:srgbClr val="FF0000"/>
              </a:solidFill>
            </a:endParaRPr>
          </a:p>
          <a:p>
            <a:pPr lvl="1"/>
            <a:r>
              <a:rPr lang="en-US" b="1" dirty="0">
                <a:solidFill>
                  <a:srgbClr val="FF0000"/>
                </a:solidFill>
              </a:rPr>
              <a:t>Today’s Date</a:t>
            </a:r>
            <a:r>
              <a:rPr lang="en-US" dirty="0"/>
              <a:t>- </a:t>
            </a:r>
            <a:r>
              <a:rPr lang="en-US" dirty="0" smtClean="0"/>
              <a:t>date </a:t>
            </a:r>
            <a:r>
              <a:rPr lang="en-US" dirty="0"/>
              <a:t>questionnaire completed with parent</a:t>
            </a:r>
          </a:p>
          <a:p>
            <a:pPr lvl="1"/>
            <a:r>
              <a:rPr lang="en-US" b="1" dirty="0">
                <a:solidFill>
                  <a:srgbClr val="FF0000"/>
                </a:solidFill>
              </a:rPr>
              <a:t>Person filling out this questionnaire</a:t>
            </a:r>
            <a:r>
              <a:rPr lang="en-US" dirty="0"/>
              <a:t>- Name of parent/guardian you are </a:t>
            </a:r>
            <a:r>
              <a:rPr lang="en-US" dirty="0" smtClean="0"/>
              <a:t>talking to</a:t>
            </a:r>
            <a:endParaRPr lang="en-US" dirty="0"/>
          </a:p>
          <a:p>
            <a:pPr lvl="1"/>
            <a:r>
              <a:rPr lang="en-US" b="1" dirty="0">
                <a:solidFill>
                  <a:srgbClr val="FF0000"/>
                </a:solidFill>
              </a:rPr>
              <a:t>What is your relationship to the child</a:t>
            </a:r>
            <a:r>
              <a:rPr lang="en-US" dirty="0"/>
              <a:t>- </a:t>
            </a:r>
            <a:r>
              <a:rPr lang="en-US" dirty="0" smtClean="0"/>
              <a:t>Relationship of person listed above to </a:t>
            </a:r>
            <a:r>
              <a:rPr lang="en-US" dirty="0"/>
              <a:t>child (i.e., mother, father, etc.)</a:t>
            </a:r>
          </a:p>
          <a:p>
            <a:pPr lvl="1"/>
            <a:r>
              <a:rPr lang="en-US" b="1" dirty="0">
                <a:solidFill>
                  <a:srgbClr val="FF0000"/>
                </a:solidFill>
              </a:rPr>
              <a:t>Your telephone</a:t>
            </a:r>
            <a:r>
              <a:rPr lang="en-US" dirty="0"/>
              <a:t>- parent’s phone number</a:t>
            </a:r>
          </a:p>
          <a:p>
            <a:pPr lvl="1"/>
            <a:r>
              <a:rPr lang="en-US" b="1" dirty="0">
                <a:solidFill>
                  <a:srgbClr val="FF0000"/>
                </a:solidFill>
              </a:rPr>
              <a:t>Your mailing address</a:t>
            </a:r>
            <a:r>
              <a:rPr lang="en-US" b="1" dirty="0"/>
              <a:t>- </a:t>
            </a:r>
            <a:r>
              <a:rPr lang="en-US" dirty="0" smtClean="0"/>
              <a:t>center/site address</a:t>
            </a:r>
            <a:endParaRPr lang="en-US" dirty="0"/>
          </a:p>
          <a:p>
            <a:pPr lvl="1"/>
            <a:r>
              <a:rPr lang="en-US" b="1" dirty="0">
                <a:solidFill>
                  <a:srgbClr val="FF0000"/>
                </a:solidFill>
              </a:rPr>
              <a:t>City</a:t>
            </a:r>
            <a:r>
              <a:rPr lang="en-US" dirty="0"/>
              <a:t>- city where center/site is located</a:t>
            </a:r>
          </a:p>
          <a:p>
            <a:pPr lvl="1"/>
            <a:r>
              <a:rPr lang="en-US" b="1" dirty="0">
                <a:solidFill>
                  <a:srgbClr val="FF0000"/>
                </a:solidFill>
              </a:rPr>
              <a:t>State</a:t>
            </a:r>
            <a:r>
              <a:rPr lang="en-US" b="1" dirty="0"/>
              <a:t>- </a:t>
            </a:r>
            <a:r>
              <a:rPr lang="en-US" dirty="0"/>
              <a:t>Texas</a:t>
            </a:r>
          </a:p>
          <a:p>
            <a:pPr lvl="1"/>
            <a:r>
              <a:rPr lang="en-US" b="1" dirty="0">
                <a:solidFill>
                  <a:srgbClr val="FF0000"/>
                </a:solidFill>
              </a:rPr>
              <a:t>Zip code</a:t>
            </a:r>
            <a:r>
              <a:rPr lang="en-US" dirty="0"/>
              <a:t>- center/site zip code</a:t>
            </a:r>
          </a:p>
          <a:p>
            <a:pPr lvl="1"/>
            <a:r>
              <a:rPr lang="en-US" b="1" dirty="0">
                <a:solidFill>
                  <a:srgbClr val="FF0000"/>
                </a:solidFill>
              </a:rPr>
              <a:t>List people assisting in questionnaire completion</a:t>
            </a:r>
            <a:r>
              <a:rPr lang="en-US" dirty="0"/>
              <a:t>- Name of Head Start staff interviewing </a:t>
            </a:r>
            <a:r>
              <a:rPr lang="en-US" dirty="0" smtClean="0"/>
              <a:t>parent (YOU)</a:t>
            </a:r>
            <a:endParaRPr lang="en-US" dirty="0"/>
          </a:p>
          <a:p>
            <a:pPr lvl="1"/>
            <a:r>
              <a:rPr lang="en-US" b="1" dirty="0">
                <a:solidFill>
                  <a:srgbClr val="FF0000"/>
                </a:solidFill>
              </a:rPr>
              <a:t>Administering program or provider</a:t>
            </a:r>
            <a:r>
              <a:rPr lang="en-US" dirty="0"/>
              <a:t>- center/site name</a:t>
            </a:r>
          </a:p>
          <a:p>
            <a:r>
              <a:rPr lang="en-US" dirty="0" smtClean="0"/>
              <a:t> </a:t>
            </a:r>
            <a:r>
              <a:rPr lang="en-US" b="1" u="sng" dirty="0" smtClean="0"/>
              <a:t>Do not leave any blanks on this page.</a:t>
            </a:r>
          </a:p>
          <a:p>
            <a:pPr>
              <a:buNone/>
            </a:pPr>
            <a:endParaRPr lang="en-US" dirty="0"/>
          </a:p>
        </p:txBody>
      </p:sp>
      <p:sp>
        <p:nvSpPr>
          <p:cNvPr id="4" name="Slide Number Placeholder 3"/>
          <p:cNvSpPr>
            <a:spLocks noGrp="1"/>
          </p:cNvSpPr>
          <p:nvPr>
            <p:ph type="sldNum" sz="quarter" idx="12"/>
          </p:nvPr>
        </p:nvSpPr>
        <p:spPr/>
        <p:txBody>
          <a:bodyPr/>
          <a:lstStyle/>
          <a:p>
            <a:fld id="{0DD744FC-DA44-4D96-95AB-9D32EDEB19EC}" type="slidenum">
              <a:rPr lang="en-US" smtClean="0"/>
              <a:pPr/>
              <a:t>19</a:t>
            </a:fld>
            <a:endParaRPr lang="en-US"/>
          </a:p>
        </p:txBody>
      </p:sp>
      <p:sp>
        <p:nvSpPr>
          <p:cNvPr id="3" name="Title 2"/>
          <p:cNvSpPr>
            <a:spLocks noGrp="1"/>
          </p:cNvSpPr>
          <p:nvPr>
            <p:ph type="title"/>
          </p:nvPr>
        </p:nvSpPr>
        <p:spPr>
          <a:xfrm>
            <a:off x="457200" y="274638"/>
            <a:ext cx="8229600" cy="868362"/>
          </a:xfrm>
        </p:spPr>
        <p:txBody>
          <a:bodyPr/>
          <a:lstStyle/>
          <a:p>
            <a:r>
              <a:rPr lang="en-US" dirty="0" smtClean="0"/>
              <a:t>ASQ:SE Administration</a:t>
            </a:r>
            <a:endParaRPr lang="en-US"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05400"/>
          </a:xfrm>
        </p:spPr>
        <p:txBody>
          <a:bodyPr>
            <a:normAutofit/>
          </a:bodyPr>
          <a:lstStyle/>
          <a:p>
            <a:r>
              <a:rPr lang="en-US" dirty="0" smtClean="0"/>
              <a:t>Research-based social and emotional screening tool</a:t>
            </a:r>
          </a:p>
          <a:p>
            <a:r>
              <a:rPr lang="en-US" dirty="0" smtClean="0"/>
              <a:t>An easy, 10-15 minute face-to-face “interview” with parents</a:t>
            </a:r>
          </a:p>
          <a:p>
            <a:r>
              <a:rPr lang="en-US" dirty="0" smtClean="0"/>
              <a:t>A conversation starting tool that helps staff learn about a child and any parent concerns</a:t>
            </a:r>
          </a:p>
          <a:p>
            <a:r>
              <a:rPr lang="en-US" dirty="0" smtClean="0"/>
              <a:t>Available in both English and Spanish</a:t>
            </a:r>
          </a:p>
          <a:p>
            <a:r>
              <a:rPr lang="en-US" dirty="0" smtClean="0"/>
              <a:t>Able to be copied- you don’t have to use an original questionnaire, but can use a copy</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0DD744FC-DA44-4D96-95AB-9D32EDEB19EC}" type="slidenum">
              <a:rPr lang="en-US" smtClean="0"/>
              <a:pPr/>
              <a:t>2</a:t>
            </a:fld>
            <a:endParaRPr lang="en-US"/>
          </a:p>
        </p:txBody>
      </p:sp>
      <p:sp>
        <p:nvSpPr>
          <p:cNvPr id="3" name="Title 2"/>
          <p:cNvSpPr>
            <a:spLocks noGrp="1"/>
          </p:cNvSpPr>
          <p:nvPr>
            <p:ph type="title"/>
          </p:nvPr>
        </p:nvSpPr>
        <p:spPr/>
        <p:txBody>
          <a:bodyPr/>
          <a:lstStyle/>
          <a:p>
            <a:r>
              <a:rPr lang="en-US" dirty="0" smtClean="0"/>
              <a:t>What the ASQ:SE is:</a:t>
            </a:r>
            <a:endParaRPr lang="en-US"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744FC-DA44-4D96-95AB-9D32EDEB19EC}" type="slidenum">
              <a:rPr lang="en-US" smtClean="0"/>
              <a:pPr/>
              <a:t>20</a:t>
            </a:fld>
            <a:endParaRPr lang="en-US"/>
          </a:p>
        </p:txBody>
      </p:sp>
      <p:sp>
        <p:nvSpPr>
          <p:cNvPr id="3" name="Title 2"/>
          <p:cNvSpPr>
            <a:spLocks noGrp="1"/>
          </p:cNvSpPr>
          <p:nvPr>
            <p:ph type="title"/>
          </p:nvPr>
        </p:nvSpPr>
        <p:spPr>
          <a:xfrm>
            <a:off x="384464" y="152400"/>
            <a:ext cx="8229600" cy="715962"/>
          </a:xfrm>
        </p:spPr>
        <p:txBody>
          <a:bodyPr>
            <a:normAutofit fontScale="90000"/>
          </a:bodyPr>
          <a:lstStyle/>
          <a:p>
            <a:r>
              <a:rPr lang="en-US" dirty="0" smtClean="0"/>
              <a:t>ASQ:SE- Page 2 Example</a:t>
            </a:r>
            <a:endParaRPr lang="en-US" dirty="0"/>
          </a:p>
        </p:txBody>
      </p:sp>
      <p:pic>
        <p:nvPicPr>
          <p:cNvPr id="4" name="Picture 3"/>
          <p:cNvPicPr/>
          <p:nvPr/>
        </p:nvPicPr>
        <p:blipFill>
          <a:blip r:embed="rId2" cstate="print"/>
          <a:srcRect/>
          <a:stretch>
            <a:fillRect/>
          </a:stretch>
        </p:blipFill>
        <p:spPr bwMode="auto">
          <a:xfrm>
            <a:off x="533400" y="761999"/>
            <a:ext cx="8305800" cy="6019799"/>
          </a:xfrm>
          <a:prstGeom prst="rect">
            <a:avLst/>
          </a:prstGeom>
          <a:noFill/>
          <a:ln w="9525">
            <a:noFill/>
            <a:miter lim="800000"/>
            <a:headEnd/>
            <a:tailEnd/>
          </a:ln>
        </p:spPr>
      </p:pic>
      <p:sp>
        <p:nvSpPr>
          <p:cNvPr id="5" name="TextBox 4"/>
          <p:cNvSpPr txBox="1"/>
          <p:nvPr/>
        </p:nvSpPr>
        <p:spPr>
          <a:xfrm>
            <a:off x="1620982" y="1200789"/>
            <a:ext cx="2286000" cy="369332"/>
          </a:xfrm>
          <a:prstGeom prst="rect">
            <a:avLst/>
          </a:prstGeom>
          <a:noFill/>
        </p:spPr>
        <p:txBody>
          <a:bodyPr wrap="square" rtlCol="0">
            <a:spAutoFit/>
          </a:bodyPr>
          <a:lstStyle/>
          <a:p>
            <a:r>
              <a:rPr lang="en-US" b="1" dirty="0" smtClean="0">
                <a:solidFill>
                  <a:schemeClr val="bg2">
                    <a:lumMod val="25000"/>
                  </a:schemeClr>
                </a:solidFill>
                <a:latin typeface="Bradley Hand ITC" pitchFamily="66" charset="0"/>
              </a:rPr>
              <a:t>Jon Smith</a:t>
            </a:r>
            <a:endParaRPr lang="en-US" b="1" dirty="0">
              <a:solidFill>
                <a:schemeClr val="bg2">
                  <a:lumMod val="25000"/>
                </a:schemeClr>
              </a:solidFill>
              <a:latin typeface="Bradley Hand ITC" pitchFamily="66" charset="0"/>
            </a:endParaRPr>
          </a:p>
        </p:txBody>
      </p:sp>
      <p:sp>
        <p:nvSpPr>
          <p:cNvPr id="6" name="TextBox 5"/>
          <p:cNvSpPr txBox="1"/>
          <p:nvPr/>
        </p:nvSpPr>
        <p:spPr>
          <a:xfrm>
            <a:off x="2015836" y="1570121"/>
            <a:ext cx="2286000" cy="369332"/>
          </a:xfrm>
          <a:prstGeom prst="rect">
            <a:avLst/>
          </a:prstGeom>
          <a:noFill/>
        </p:spPr>
        <p:txBody>
          <a:bodyPr wrap="square" rtlCol="0">
            <a:spAutoFit/>
          </a:bodyPr>
          <a:lstStyle/>
          <a:p>
            <a:r>
              <a:rPr lang="en-US" b="1" dirty="0" smtClean="0">
                <a:solidFill>
                  <a:schemeClr val="bg2">
                    <a:lumMod val="25000"/>
                  </a:schemeClr>
                </a:solidFill>
                <a:latin typeface="Bradley Hand ITC" pitchFamily="66" charset="0"/>
              </a:rPr>
              <a:t>01/19/09</a:t>
            </a:r>
            <a:endParaRPr lang="en-US" b="1" dirty="0">
              <a:solidFill>
                <a:schemeClr val="bg2">
                  <a:lumMod val="25000"/>
                </a:schemeClr>
              </a:solidFill>
              <a:latin typeface="Bradley Hand ITC" pitchFamily="66" charset="0"/>
            </a:endParaRPr>
          </a:p>
        </p:txBody>
      </p:sp>
      <p:sp>
        <p:nvSpPr>
          <p:cNvPr id="7" name="TextBox 6"/>
          <p:cNvSpPr txBox="1"/>
          <p:nvPr/>
        </p:nvSpPr>
        <p:spPr>
          <a:xfrm>
            <a:off x="1524000" y="1946380"/>
            <a:ext cx="2286000" cy="369332"/>
          </a:xfrm>
          <a:prstGeom prst="rect">
            <a:avLst/>
          </a:prstGeom>
          <a:noFill/>
        </p:spPr>
        <p:txBody>
          <a:bodyPr wrap="square" rtlCol="0">
            <a:spAutoFit/>
          </a:bodyPr>
          <a:lstStyle/>
          <a:p>
            <a:r>
              <a:rPr lang="en-US" b="1" dirty="0" smtClean="0">
                <a:solidFill>
                  <a:schemeClr val="bg2">
                    <a:lumMod val="25000"/>
                  </a:schemeClr>
                </a:solidFill>
                <a:latin typeface="Bradley Hand ITC" pitchFamily="66" charset="0"/>
              </a:rPr>
              <a:t>09/15/12</a:t>
            </a:r>
            <a:endParaRPr lang="en-US" b="1" dirty="0">
              <a:solidFill>
                <a:schemeClr val="bg2">
                  <a:lumMod val="25000"/>
                </a:schemeClr>
              </a:solidFill>
              <a:latin typeface="Bradley Hand ITC" pitchFamily="66" charset="0"/>
            </a:endParaRPr>
          </a:p>
        </p:txBody>
      </p:sp>
      <p:sp>
        <p:nvSpPr>
          <p:cNvPr id="8" name="TextBox 7"/>
          <p:cNvSpPr txBox="1"/>
          <p:nvPr/>
        </p:nvSpPr>
        <p:spPr>
          <a:xfrm>
            <a:off x="3245427" y="2410621"/>
            <a:ext cx="2286000" cy="323165"/>
          </a:xfrm>
          <a:prstGeom prst="rect">
            <a:avLst/>
          </a:prstGeom>
          <a:noFill/>
        </p:spPr>
        <p:txBody>
          <a:bodyPr wrap="square" bIns="0" rtlCol="0" anchor="b" anchorCtr="0">
            <a:spAutoFit/>
          </a:bodyPr>
          <a:lstStyle/>
          <a:p>
            <a:r>
              <a:rPr lang="en-US" b="1" dirty="0" smtClean="0">
                <a:solidFill>
                  <a:schemeClr val="bg2">
                    <a:lumMod val="25000"/>
                  </a:schemeClr>
                </a:solidFill>
                <a:latin typeface="Bradley Hand ITC" pitchFamily="66" charset="0"/>
              </a:rPr>
              <a:t>Maria Smith</a:t>
            </a:r>
            <a:endParaRPr lang="en-US" b="1" dirty="0">
              <a:solidFill>
                <a:schemeClr val="bg2">
                  <a:lumMod val="25000"/>
                </a:schemeClr>
              </a:solidFill>
              <a:latin typeface="Bradley Hand ITC" pitchFamily="66" charset="0"/>
            </a:endParaRPr>
          </a:p>
        </p:txBody>
      </p:sp>
      <p:sp>
        <p:nvSpPr>
          <p:cNvPr id="9" name="TextBox 8"/>
          <p:cNvSpPr txBox="1"/>
          <p:nvPr/>
        </p:nvSpPr>
        <p:spPr>
          <a:xfrm>
            <a:off x="3370118" y="2881444"/>
            <a:ext cx="2286000" cy="323165"/>
          </a:xfrm>
          <a:prstGeom prst="rect">
            <a:avLst/>
          </a:prstGeom>
          <a:noFill/>
        </p:spPr>
        <p:txBody>
          <a:bodyPr wrap="square" bIns="0" rtlCol="0" anchor="b" anchorCtr="0">
            <a:spAutoFit/>
          </a:bodyPr>
          <a:lstStyle/>
          <a:p>
            <a:r>
              <a:rPr lang="en-US" b="1" dirty="0" smtClean="0">
                <a:solidFill>
                  <a:schemeClr val="bg2">
                    <a:lumMod val="25000"/>
                  </a:schemeClr>
                </a:solidFill>
                <a:latin typeface="Bradley Hand ITC" pitchFamily="66" charset="0"/>
              </a:rPr>
              <a:t>mother</a:t>
            </a:r>
            <a:endParaRPr lang="en-US" b="1" dirty="0">
              <a:solidFill>
                <a:schemeClr val="bg2">
                  <a:lumMod val="25000"/>
                </a:schemeClr>
              </a:solidFill>
              <a:latin typeface="Bradley Hand ITC" pitchFamily="66" charset="0"/>
            </a:endParaRPr>
          </a:p>
        </p:txBody>
      </p:sp>
      <p:sp>
        <p:nvSpPr>
          <p:cNvPr id="10" name="TextBox 9"/>
          <p:cNvSpPr txBox="1"/>
          <p:nvPr/>
        </p:nvSpPr>
        <p:spPr>
          <a:xfrm>
            <a:off x="1693718" y="3236527"/>
            <a:ext cx="2286000" cy="323165"/>
          </a:xfrm>
          <a:prstGeom prst="rect">
            <a:avLst/>
          </a:prstGeom>
          <a:noFill/>
        </p:spPr>
        <p:txBody>
          <a:bodyPr wrap="square" bIns="0" rtlCol="0" anchor="b" anchorCtr="0">
            <a:spAutoFit/>
          </a:bodyPr>
          <a:lstStyle/>
          <a:p>
            <a:r>
              <a:rPr lang="en-US" b="1" dirty="0" smtClean="0">
                <a:solidFill>
                  <a:schemeClr val="bg2">
                    <a:lumMod val="25000"/>
                  </a:schemeClr>
                </a:solidFill>
                <a:latin typeface="Bradley Hand ITC" pitchFamily="66" charset="0"/>
              </a:rPr>
              <a:t>806-555-7777</a:t>
            </a:r>
            <a:endParaRPr lang="en-US" b="1" dirty="0">
              <a:solidFill>
                <a:schemeClr val="bg2">
                  <a:lumMod val="25000"/>
                </a:schemeClr>
              </a:solidFill>
              <a:latin typeface="Bradley Hand ITC" pitchFamily="66" charset="0"/>
            </a:endParaRPr>
          </a:p>
        </p:txBody>
      </p:sp>
      <p:sp>
        <p:nvSpPr>
          <p:cNvPr id="11" name="TextBox 10"/>
          <p:cNvSpPr txBox="1"/>
          <p:nvPr/>
        </p:nvSpPr>
        <p:spPr>
          <a:xfrm>
            <a:off x="4267200" y="5486400"/>
            <a:ext cx="2286000" cy="323165"/>
          </a:xfrm>
          <a:prstGeom prst="rect">
            <a:avLst/>
          </a:prstGeom>
          <a:noFill/>
        </p:spPr>
        <p:txBody>
          <a:bodyPr wrap="square" bIns="0" rtlCol="0" anchor="b" anchorCtr="0">
            <a:spAutoFit/>
          </a:bodyPr>
          <a:lstStyle/>
          <a:p>
            <a:r>
              <a:rPr lang="en-US" b="1" dirty="0" smtClean="0">
                <a:solidFill>
                  <a:schemeClr val="bg2">
                    <a:lumMod val="25000"/>
                  </a:schemeClr>
                </a:solidFill>
                <a:latin typeface="Bradley Hand ITC" pitchFamily="66" charset="0"/>
              </a:rPr>
              <a:t>Suzy Bell</a:t>
            </a:r>
            <a:endParaRPr lang="en-US" b="1" dirty="0">
              <a:solidFill>
                <a:schemeClr val="bg2">
                  <a:lumMod val="25000"/>
                </a:schemeClr>
              </a:solidFill>
              <a:latin typeface="Bradley Hand ITC" pitchFamily="66" charset="0"/>
            </a:endParaRPr>
          </a:p>
        </p:txBody>
      </p:sp>
      <p:sp>
        <p:nvSpPr>
          <p:cNvPr id="12" name="TextBox 11"/>
          <p:cNvSpPr txBox="1"/>
          <p:nvPr/>
        </p:nvSpPr>
        <p:spPr>
          <a:xfrm>
            <a:off x="872836" y="4572000"/>
            <a:ext cx="2286000" cy="323165"/>
          </a:xfrm>
          <a:prstGeom prst="rect">
            <a:avLst/>
          </a:prstGeom>
          <a:noFill/>
        </p:spPr>
        <p:txBody>
          <a:bodyPr wrap="square" bIns="0" rtlCol="0" anchor="b" anchorCtr="0">
            <a:spAutoFit/>
          </a:bodyPr>
          <a:lstStyle/>
          <a:p>
            <a:r>
              <a:rPr lang="en-US" b="1" dirty="0" smtClean="0">
                <a:solidFill>
                  <a:schemeClr val="bg2">
                    <a:lumMod val="25000"/>
                  </a:schemeClr>
                </a:solidFill>
                <a:latin typeface="Bradley Hand ITC" pitchFamily="66" charset="0"/>
              </a:rPr>
              <a:t>Lubbock</a:t>
            </a:r>
            <a:endParaRPr lang="en-US" b="1" dirty="0">
              <a:solidFill>
                <a:schemeClr val="bg2">
                  <a:lumMod val="25000"/>
                </a:schemeClr>
              </a:solidFill>
              <a:latin typeface="Bradley Hand ITC" pitchFamily="66" charset="0"/>
            </a:endParaRPr>
          </a:p>
        </p:txBody>
      </p:sp>
      <p:sp>
        <p:nvSpPr>
          <p:cNvPr id="13" name="TextBox 12"/>
          <p:cNvSpPr txBox="1"/>
          <p:nvPr/>
        </p:nvSpPr>
        <p:spPr>
          <a:xfrm>
            <a:off x="959427" y="5066091"/>
            <a:ext cx="2286000" cy="323165"/>
          </a:xfrm>
          <a:prstGeom prst="rect">
            <a:avLst/>
          </a:prstGeom>
          <a:noFill/>
        </p:spPr>
        <p:txBody>
          <a:bodyPr wrap="square" bIns="0" rtlCol="0" anchor="b" anchorCtr="0">
            <a:spAutoFit/>
          </a:bodyPr>
          <a:lstStyle/>
          <a:p>
            <a:r>
              <a:rPr lang="en-US" b="1" dirty="0" smtClean="0">
                <a:solidFill>
                  <a:schemeClr val="bg2">
                    <a:lumMod val="25000"/>
                  </a:schemeClr>
                </a:solidFill>
                <a:latin typeface="Bradley Hand ITC" pitchFamily="66" charset="0"/>
              </a:rPr>
              <a:t>Texas</a:t>
            </a:r>
            <a:endParaRPr lang="en-US" b="1" dirty="0">
              <a:solidFill>
                <a:schemeClr val="bg2">
                  <a:lumMod val="25000"/>
                </a:schemeClr>
              </a:solidFill>
              <a:latin typeface="Bradley Hand ITC" pitchFamily="66" charset="0"/>
            </a:endParaRPr>
          </a:p>
        </p:txBody>
      </p:sp>
      <p:sp>
        <p:nvSpPr>
          <p:cNvPr id="14" name="TextBox 13"/>
          <p:cNvSpPr txBox="1"/>
          <p:nvPr/>
        </p:nvSpPr>
        <p:spPr>
          <a:xfrm>
            <a:off x="3158836" y="6324600"/>
            <a:ext cx="2937164" cy="323165"/>
          </a:xfrm>
          <a:prstGeom prst="rect">
            <a:avLst/>
          </a:prstGeom>
          <a:noFill/>
        </p:spPr>
        <p:txBody>
          <a:bodyPr wrap="square" bIns="0" rtlCol="0" anchor="b" anchorCtr="0">
            <a:spAutoFit/>
          </a:bodyPr>
          <a:lstStyle/>
          <a:p>
            <a:r>
              <a:rPr lang="en-US" b="1" dirty="0" smtClean="0">
                <a:solidFill>
                  <a:schemeClr val="bg2">
                    <a:lumMod val="25000"/>
                  </a:schemeClr>
                </a:solidFill>
                <a:latin typeface="Bradley Hand ITC" pitchFamily="66" charset="0"/>
              </a:rPr>
              <a:t>Fields Building Head Start</a:t>
            </a:r>
            <a:endParaRPr lang="en-US" b="1" dirty="0">
              <a:solidFill>
                <a:schemeClr val="bg2">
                  <a:lumMod val="25000"/>
                </a:schemeClr>
              </a:solidFill>
              <a:latin typeface="Bradley Hand ITC" pitchFamily="66" charset="0"/>
            </a:endParaRPr>
          </a:p>
        </p:txBody>
      </p:sp>
      <p:sp>
        <p:nvSpPr>
          <p:cNvPr id="15" name="TextBox 14"/>
          <p:cNvSpPr txBox="1"/>
          <p:nvPr/>
        </p:nvSpPr>
        <p:spPr>
          <a:xfrm>
            <a:off x="2275609" y="3753534"/>
            <a:ext cx="2286000" cy="323165"/>
          </a:xfrm>
          <a:prstGeom prst="rect">
            <a:avLst/>
          </a:prstGeom>
          <a:noFill/>
        </p:spPr>
        <p:txBody>
          <a:bodyPr wrap="square" bIns="0" rtlCol="0" anchor="b" anchorCtr="0">
            <a:spAutoFit/>
          </a:bodyPr>
          <a:lstStyle/>
          <a:p>
            <a:r>
              <a:rPr lang="en-US" b="1" dirty="0" smtClean="0">
                <a:solidFill>
                  <a:schemeClr val="bg2">
                    <a:lumMod val="25000"/>
                  </a:schemeClr>
                </a:solidFill>
                <a:latin typeface="Bradley Hand ITC" pitchFamily="66" charset="0"/>
              </a:rPr>
              <a:t>1946 Ave Q</a:t>
            </a:r>
            <a:endParaRPr lang="en-US" b="1" dirty="0">
              <a:solidFill>
                <a:schemeClr val="bg2">
                  <a:lumMod val="25000"/>
                </a:schemeClr>
              </a:solidFill>
              <a:latin typeface="Bradley Hand ITC" pitchFamily="66" charset="0"/>
            </a:endParaRPr>
          </a:p>
        </p:txBody>
      </p:sp>
      <p:sp>
        <p:nvSpPr>
          <p:cNvPr id="16" name="TextBox 15"/>
          <p:cNvSpPr txBox="1"/>
          <p:nvPr/>
        </p:nvSpPr>
        <p:spPr>
          <a:xfrm>
            <a:off x="6553200" y="5029200"/>
            <a:ext cx="2286000" cy="323165"/>
          </a:xfrm>
          <a:prstGeom prst="rect">
            <a:avLst/>
          </a:prstGeom>
          <a:noFill/>
        </p:spPr>
        <p:txBody>
          <a:bodyPr wrap="square" bIns="0" rtlCol="0" anchor="b" anchorCtr="0">
            <a:spAutoFit/>
          </a:bodyPr>
          <a:lstStyle/>
          <a:p>
            <a:r>
              <a:rPr lang="en-US" b="1" dirty="0" smtClean="0">
                <a:solidFill>
                  <a:schemeClr val="bg2">
                    <a:lumMod val="25000"/>
                  </a:schemeClr>
                </a:solidFill>
                <a:latin typeface="Bradley Hand ITC" pitchFamily="66" charset="0"/>
              </a:rPr>
              <a:t>   79411</a:t>
            </a:r>
            <a:endParaRPr lang="en-US" b="1" dirty="0">
              <a:solidFill>
                <a:schemeClr val="bg2">
                  <a:lumMod val="25000"/>
                </a:schemeClr>
              </a:solidFill>
              <a:latin typeface="Bradley Hand ITC" pitchFamily="66" charset="0"/>
            </a:endParaRPr>
          </a:p>
        </p:txBody>
      </p:sp>
    </p:spTree>
    <p:extLst>
      <p:ext uri="{BB962C8B-B14F-4D97-AF65-F5344CB8AC3E}">
        <p14:creationId xmlns:p14="http://schemas.microsoft.com/office/powerpoint/2010/main" val="320824443"/>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Go through all questions with the parent/guardian.</a:t>
            </a:r>
          </a:p>
          <a:p>
            <a:pPr lvl="1"/>
            <a:r>
              <a:rPr lang="en-US" dirty="0" smtClean="0"/>
              <a:t>Do not skip any questions</a:t>
            </a:r>
          </a:p>
          <a:p>
            <a:pPr lvl="1"/>
            <a:r>
              <a:rPr lang="en-US" dirty="0" smtClean="0"/>
              <a:t>Mark the appropriate boxes based on the parent’s response (“Most of the Time”, “Sometimes”, or “Rarely or Never”).</a:t>
            </a:r>
          </a:p>
          <a:p>
            <a:pPr marL="393192" lvl="1" indent="0">
              <a:buNone/>
            </a:pPr>
            <a:endParaRPr lang="en-US" dirty="0" smtClean="0"/>
          </a:p>
        </p:txBody>
      </p:sp>
      <p:sp>
        <p:nvSpPr>
          <p:cNvPr id="4" name="Slide Number Placeholder 3"/>
          <p:cNvSpPr>
            <a:spLocks noGrp="1"/>
          </p:cNvSpPr>
          <p:nvPr>
            <p:ph type="sldNum" sz="quarter" idx="12"/>
          </p:nvPr>
        </p:nvSpPr>
        <p:spPr/>
        <p:txBody>
          <a:bodyPr/>
          <a:lstStyle/>
          <a:p>
            <a:fld id="{0DD744FC-DA44-4D96-95AB-9D32EDEB19EC}" type="slidenum">
              <a:rPr lang="en-US" smtClean="0"/>
              <a:pPr/>
              <a:t>21</a:t>
            </a:fld>
            <a:endParaRPr lang="en-US"/>
          </a:p>
        </p:txBody>
      </p:sp>
      <p:sp>
        <p:nvSpPr>
          <p:cNvPr id="3" name="Title 2"/>
          <p:cNvSpPr>
            <a:spLocks noGrp="1"/>
          </p:cNvSpPr>
          <p:nvPr>
            <p:ph type="title"/>
          </p:nvPr>
        </p:nvSpPr>
        <p:spPr/>
        <p:txBody>
          <a:bodyPr/>
          <a:lstStyle/>
          <a:p>
            <a:r>
              <a:rPr lang="en-US" dirty="0" smtClean="0"/>
              <a:t>ASQ:SE Administration</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45" y="4011039"/>
            <a:ext cx="8991600" cy="266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715000" y="3886200"/>
            <a:ext cx="2514600" cy="2794410"/>
          </a:xfrm>
          <a:prstGeom prst="roundRect">
            <a:avLst/>
          </a:prstGeom>
          <a:solidFill>
            <a:srgbClr val="FFC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lstStyle/>
          <a:p>
            <a:r>
              <a:rPr lang="en-US" sz="2400" b="1" dirty="0" smtClean="0"/>
              <a:t>Any question receiving 10 points (x) could be a red flag.</a:t>
            </a:r>
          </a:p>
          <a:p>
            <a:r>
              <a:rPr lang="en-US" sz="2400" dirty="0" smtClean="0"/>
              <a:t>Ask parent if 10 point questions are a concern.</a:t>
            </a:r>
          </a:p>
          <a:p>
            <a:pPr lvl="1"/>
            <a:r>
              <a:rPr lang="en-US" sz="2000" dirty="0" smtClean="0"/>
              <a:t>If parent says no, write “No Concern” next to the question</a:t>
            </a:r>
          </a:p>
          <a:p>
            <a:pPr lvl="1"/>
            <a:r>
              <a:rPr lang="en-US" sz="2000" dirty="0" smtClean="0"/>
              <a:t>If parent says yes, mark the “Concern” bubble</a:t>
            </a:r>
          </a:p>
          <a:p>
            <a:endParaRPr lang="en-US" dirty="0"/>
          </a:p>
        </p:txBody>
      </p:sp>
      <p:sp>
        <p:nvSpPr>
          <p:cNvPr id="8" name="Slide Number Placeholder 7"/>
          <p:cNvSpPr>
            <a:spLocks noGrp="1"/>
          </p:cNvSpPr>
          <p:nvPr>
            <p:ph type="sldNum" sz="quarter" idx="12"/>
          </p:nvPr>
        </p:nvSpPr>
        <p:spPr/>
        <p:txBody>
          <a:bodyPr/>
          <a:lstStyle/>
          <a:p>
            <a:fld id="{0DD744FC-DA44-4D96-95AB-9D32EDEB19EC}" type="slidenum">
              <a:rPr lang="en-US" smtClean="0"/>
              <a:pPr/>
              <a:t>22</a:t>
            </a:fld>
            <a:endParaRPr lang="en-US"/>
          </a:p>
        </p:txBody>
      </p:sp>
      <p:sp>
        <p:nvSpPr>
          <p:cNvPr id="3" name="Title 2"/>
          <p:cNvSpPr>
            <a:spLocks noGrp="1"/>
          </p:cNvSpPr>
          <p:nvPr>
            <p:ph type="title"/>
          </p:nvPr>
        </p:nvSpPr>
        <p:spPr/>
        <p:txBody>
          <a:bodyPr/>
          <a:lstStyle/>
          <a:p>
            <a:r>
              <a:rPr lang="en-US" dirty="0" smtClean="0"/>
              <a:t>ASQ:SE Administration</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29000"/>
            <a:ext cx="8991600" cy="266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8153400" y="3429000"/>
            <a:ext cx="838200" cy="2669571"/>
          </a:xfrm>
          <a:prstGeom prst="roundRect">
            <a:avLst/>
          </a:prstGeom>
          <a:solidFill>
            <a:srgbClr val="FFC000">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91400" y="4495800"/>
            <a:ext cx="533400" cy="533400"/>
          </a:xfrm>
          <a:prstGeom prst="ellipse">
            <a:avLst/>
          </a:prstGeom>
          <a:solidFill>
            <a:srgbClr val="FF0000">
              <a:alpha val="2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15000" y="5589416"/>
            <a:ext cx="533400" cy="533400"/>
          </a:xfrm>
          <a:prstGeom prst="ellipse">
            <a:avLst/>
          </a:prstGeom>
          <a:solidFill>
            <a:srgbClr val="FF0000">
              <a:alpha val="2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077200" y="4191000"/>
            <a:ext cx="990600" cy="523220"/>
          </a:xfrm>
          <a:prstGeom prst="rect">
            <a:avLst/>
          </a:prstGeom>
          <a:noFill/>
        </p:spPr>
        <p:txBody>
          <a:bodyPr wrap="square" rtlCol="0">
            <a:spAutoFit/>
          </a:bodyPr>
          <a:lstStyle/>
          <a:p>
            <a:r>
              <a:rPr lang="en-US" sz="1400" b="1" dirty="0" smtClean="0">
                <a:solidFill>
                  <a:srgbClr val="002060"/>
                </a:solidFill>
                <a:latin typeface="Kristen ITC" pitchFamily="66" charset="0"/>
              </a:rPr>
              <a:t>No concern</a:t>
            </a:r>
            <a:endParaRPr lang="en-US" sz="1400" b="1" dirty="0">
              <a:solidFill>
                <a:srgbClr val="002060"/>
              </a:solidFill>
              <a:latin typeface="Kristen ITC" pitchFamily="66" charset="0"/>
            </a:endParaRPr>
          </a:p>
        </p:txBody>
      </p:sp>
      <p:sp>
        <p:nvSpPr>
          <p:cNvPr id="10" name="TextBox 9"/>
          <p:cNvSpPr txBox="1"/>
          <p:nvPr/>
        </p:nvSpPr>
        <p:spPr>
          <a:xfrm>
            <a:off x="8305800" y="5562600"/>
            <a:ext cx="381000" cy="523220"/>
          </a:xfrm>
          <a:prstGeom prst="rect">
            <a:avLst/>
          </a:prstGeom>
          <a:noFill/>
        </p:spPr>
        <p:txBody>
          <a:bodyPr wrap="square" rtlCol="0">
            <a:spAutoFit/>
          </a:bodyPr>
          <a:lstStyle/>
          <a:p>
            <a:r>
              <a:rPr lang="en-US" sz="2800" b="1" dirty="0" smtClean="0">
                <a:solidFill>
                  <a:schemeClr val="accent5"/>
                </a:solidFill>
              </a:rPr>
              <a:t>√</a:t>
            </a:r>
            <a:endParaRPr lang="en-US" sz="2800" b="1" dirty="0">
              <a:solidFill>
                <a:schemeClr val="accent5"/>
              </a:solidFill>
            </a:endParaRPr>
          </a:p>
        </p:txBody>
      </p:sp>
      <p:sp>
        <p:nvSpPr>
          <p:cNvPr id="11" name="TextBox 10"/>
          <p:cNvSpPr txBox="1"/>
          <p:nvPr/>
        </p:nvSpPr>
        <p:spPr>
          <a:xfrm>
            <a:off x="7391400" y="4343400"/>
            <a:ext cx="381000" cy="523220"/>
          </a:xfrm>
          <a:prstGeom prst="rect">
            <a:avLst/>
          </a:prstGeom>
          <a:noFill/>
        </p:spPr>
        <p:txBody>
          <a:bodyPr wrap="square" rtlCol="0">
            <a:spAutoFit/>
          </a:bodyPr>
          <a:lstStyle/>
          <a:p>
            <a:r>
              <a:rPr lang="en-US" sz="2800" b="1" dirty="0" smtClean="0">
                <a:solidFill>
                  <a:schemeClr val="accent5"/>
                </a:solidFill>
              </a:rPr>
              <a:t>√</a:t>
            </a:r>
            <a:endParaRPr lang="en-US" sz="2800" b="1" dirty="0">
              <a:solidFill>
                <a:schemeClr val="accent5"/>
              </a:solidFill>
            </a:endParaRPr>
          </a:p>
        </p:txBody>
      </p:sp>
      <p:sp>
        <p:nvSpPr>
          <p:cNvPr id="12" name="TextBox 11"/>
          <p:cNvSpPr txBox="1"/>
          <p:nvPr/>
        </p:nvSpPr>
        <p:spPr>
          <a:xfrm>
            <a:off x="5638800" y="5486400"/>
            <a:ext cx="381000" cy="523220"/>
          </a:xfrm>
          <a:prstGeom prst="rect">
            <a:avLst/>
          </a:prstGeom>
          <a:noFill/>
        </p:spPr>
        <p:txBody>
          <a:bodyPr wrap="square" rtlCol="0">
            <a:spAutoFit/>
          </a:bodyPr>
          <a:lstStyle/>
          <a:p>
            <a:r>
              <a:rPr lang="en-US" sz="2800" b="1" dirty="0" smtClean="0">
                <a:solidFill>
                  <a:schemeClr val="accent5"/>
                </a:solidFill>
              </a:rPr>
              <a:t>√</a:t>
            </a:r>
            <a:endParaRPr lang="en-US" sz="2800" b="1" dirty="0">
              <a:solidFill>
                <a:schemeClr val="accent5"/>
              </a:solidFill>
            </a:endParaRPr>
          </a:p>
        </p:txBody>
      </p:sp>
    </p:spTree>
    <p:extLst>
      <p:ext uri="{BB962C8B-B14F-4D97-AF65-F5344CB8AC3E}">
        <p14:creationId xmlns:p14="http://schemas.microsoft.com/office/powerpoint/2010/main" val="2334346854"/>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855" y="1143000"/>
            <a:ext cx="8672945" cy="4864291"/>
          </a:xfrm>
        </p:spPr>
        <p:txBody>
          <a:bodyPr/>
          <a:lstStyle/>
          <a:p>
            <a:r>
              <a:rPr lang="en-US" sz="2400" dirty="0"/>
              <a:t>Fill out the short answer questions on the last few pages with the parent’s responses</a:t>
            </a:r>
            <a:r>
              <a:rPr lang="en-US" sz="2400" dirty="0" smtClean="0"/>
              <a:t>.</a:t>
            </a:r>
          </a:p>
          <a:p>
            <a:pPr marL="109728" indent="0">
              <a:buNone/>
            </a:pPr>
            <a:endParaRPr lang="en-US" sz="2000" b="1" u="sng" dirty="0" smtClean="0"/>
          </a:p>
          <a:p>
            <a:pPr marL="109728" indent="0">
              <a:buNone/>
            </a:pPr>
            <a:r>
              <a:rPr lang="en-US" sz="2000" b="1" u="sng" dirty="0" smtClean="0"/>
              <a:t>Example:</a:t>
            </a:r>
            <a:endParaRPr lang="en-US" sz="2000" b="1" u="sng" dirty="0"/>
          </a:p>
          <a:p>
            <a:pPr marL="109728" indent="0">
              <a:buNone/>
            </a:pPr>
            <a:endParaRPr lang="en-US" dirty="0"/>
          </a:p>
        </p:txBody>
      </p:sp>
      <p:sp>
        <p:nvSpPr>
          <p:cNvPr id="4" name="Slide Number Placeholder 3"/>
          <p:cNvSpPr>
            <a:spLocks noGrp="1"/>
          </p:cNvSpPr>
          <p:nvPr>
            <p:ph type="sldNum" sz="quarter" idx="12"/>
          </p:nvPr>
        </p:nvSpPr>
        <p:spPr/>
        <p:txBody>
          <a:bodyPr/>
          <a:lstStyle/>
          <a:p>
            <a:fld id="{0DD744FC-DA44-4D96-95AB-9D32EDEB19EC}" type="slidenum">
              <a:rPr lang="en-US" smtClean="0"/>
              <a:pPr/>
              <a:t>23</a:t>
            </a:fld>
            <a:endParaRPr lang="en-US"/>
          </a:p>
        </p:txBody>
      </p:sp>
      <p:sp>
        <p:nvSpPr>
          <p:cNvPr id="3" name="Title 2"/>
          <p:cNvSpPr>
            <a:spLocks noGrp="1"/>
          </p:cNvSpPr>
          <p:nvPr>
            <p:ph type="title"/>
          </p:nvPr>
        </p:nvSpPr>
        <p:spPr/>
        <p:txBody>
          <a:bodyPr/>
          <a:lstStyle/>
          <a:p>
            <a:r>
              <a:rPr lang="en-US" dirty="0" smtClean="0"/>
              <a:t>ASQ:SE Administration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61" y="2667000"/>
            <a:ext cx="9015830" cy="401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416993"/>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200" dirty="0" smtClean="0">
                <a:solidFill>
                  <a:srgbClr val="C00000"/>
                </a:solidFill>
              </a:rPr>
              <a:t>If parent voices concerns for these questions, ask if they would like to talk with MH/Dis staff or </a:t>
            </a:r>
            <a:r>
              <a:rPr lang="en-US" sz="3200" dirty="0" smtClean="0">
                <a:solidFill>
                  <a:srgbClr val="C00000"/>
                </a:solidFill>
              </a:rPr>
              <a:t>Division Director, </a:t>
            </a:r>
            <a:r>
              <a:rPr lang="en-US" sz="3200" dirty="0" smtClean="0">
                <a:solidFill>
                  <a:srgbClr val="C00000"/>
                </a:solidFill>
              </a:rPr>
              <a:t>as appropriate.</a:t>
            </a:r>
          </a:p>
          <a:p>
            <a:pPr lvl="1"/>
            <a:r>
              <a:rPr lang="en-US" sz="2000" dirty="0" smtClean="0">
                <a:solidFill>
                  <a:srgbClr val="C00000"/>
                </a:solidFill>
              </a:rPr>
              <a:t>Document conversation in a contact note </a:t>
            </a:r>
            <a:r>
              <a:rPr lang="en-US" sz="2000" u="sng" dirty="0" smtClean="0">
                <a:solidFill>
                  <a:srgbClr val="C00000"/>
                </a:solidFill>
              </a:rPr>
              <a:t>and</a:t>
            </a:r>
            <a:r>
              <a:rPr lang="en-US" sz="2000" dirty="0" smtClean="0">
                <a:solidFill>
                  <a:srgbClr val="C00000"/>
                </a:solidFill>
              </a:rPr>
              <a:t> on the form. This is like the Concern Bubble for open ended questions, but </a:t>
            </a:r>
            <a:r>
              <a:rPr lang="en-US" sz="2000" u="sng" dirty="0" smtClean="0">
                <a:solidFill>
                  <a:srgbClr val="C00000"/>
                </a:solidFill>
              </a:rPr>
              <a:t>if you don’t give yourself credit for having the conversation, we have to assume it is a concern</a:t>
            </a:r>
            <a:r>
              <a:rPr lang="en-US" sz="2000" dirty="0" smtClean="0">
                <a:solidFill>
                  <a:srgbClr val="C00000"/>
                </a:solidFill>
              </a:rPr>
              <a:t>.</a:t>
            </a:r>
          </a:p>
          <a:p>
            <a:pPr lvl="1"/>
            <a:r>
              <a:rPr lang="en-US" sz="2000" dirty="0" smtClean="0">
                <a:solidFill>
                  <a:srgbClr val="C00000"/>
                </a:solidFill>
              </a:rPr>
              <a:t>If parent is concerned and would like a referral, complete an POA and follow the Mental Health &amp; Disabilities referral process.</a:t>
            </a:r>
          </a:p>
          <a:p>
            <a:r>
              <a:rPr lang="en-US" sz="2800" dirty="0" smtClean="0"/>
              <a:t>Do not leave these questions blank! If parent has no concerns to document, write “None”</a:t>
            </a:r>
          </a:p>
        </p:txBody>
      </p:sp>
      <p:sp>
        <p:nvSpPr>
          <p:cNvPr id="4" name="Slide Number Placeholder 3"/>
          <p:cNvSpPr>
            <a:spLocks noGrp="1"/>
          </p:cNvSpPr>
          <p:nvPr>
            <p:ph type="sldNum" sz="quarter" idx="12"/>
          </p:nvPr>
        </p:nvSpPr>
        <p:spPr/>
        <p:txBody>
          <a:bodyPr/>
          <a:lstStyle/>
          <a:p>
            <a:fld id="{0DD744FC-DA44-4D96-95AB-9D32EDEB19EC}" type="slidenum">
              <a:rPr lang="en-US" smtClean="0"/>
              <a:pPr/>
              <a:t>24</a:t>
            </a:fld>
            <a:endParaRPr lang="en-US"/>
          </a:p>
        </p:txBody>
      </p:sp>
      <p:sp>
        <p:nvSpPr>
          <p:cNvPr id="3" name="Title 2"/>
          <p:cNvSpPr>
            <a:spLocks noGrp="1"/>
          </p:cNvSpPr>
          <p:nvPr>
            <p:ph type="title"/>
          </p:nvPr>
        </p:nvSpPr>
        <p:spPr/>
        <p:txBody>
          <a:bodyPr/>
          <a:lstStyle/>
          <a:p>
            <a:r>
              <a:rPr lang="en-US" dirty="0" smtClean="0"/>
              <a:t>ASQ:SE Administration</a:t>
            </a:r>
            <a:endParaRPr lang="en-US"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534400" cy="1905001"/>
          </a:xfrm>
        </p:spPr>
        <p:txBody>
          <a:bodyPr>
            <a:normAutofit/>
          </a:bodyPr>
          <a:lstStyle/>
          <a:p>
            <a:r>
              <a:rPr lang="en-US" sz="2500" b="1" dirty="0" smtClean="0"/>
              <a:t>Pay attention to any parent concerns about child’s nutrition or eating habits during ASQ:SE.</a:t>
            </a:r>
          </a:p>
          <a:p>
            <a:pPr marL="109728" indent="0">
              <a:buNone/>
            </a:pPr>
            <a:endParaRPr lang="en-US" sz="2800" dirty="0"/>
          </a:p>
        </p:txBody>
      </p:sp>
      <p:sp>
        <p:nvSpPr>
          <p:cNvPr id="4" name="Slide Number Placeholder 3"/>
          <p:cNvSpPr>
            <a:spLocks noGrp="1"/>
          </p:cNvSpPr>
          <p:nvPr>
            <p:ph type="sldNum" sz="quarter" idx="12"/>
          </p:nvPr>
        </p:nvSpPr>
        <p:spPr/>
        <p:txBody>
          <a:bodyPr/>
          <a:lstStyle/>
          <a:p>
            <a:fld id="{0DD744FC-DA44-4D96-95AB-9D32EDEB19EC}" type="slidenum">
              <a:rPr lang="en-US" smtClean="0"/>
              <a:pPr/>
              <a:t>25</a:t>
            </a:fld>
            <a:endParaRPr lang="en-US"/>
          </a:p>
        </p:txBody>
      </p:sp>
      <p:sp>
        <p:nvSpPr>
          <p:cNvPr id="3" name="Title 2"/>
          <p:cNvSpPr>
            <a:spLocks noGrp="1"/>
          </p:cNvSpPr>
          <p:nvPr>
            <p:ph type="title"/>
          </p:nvPr>
        </p:nvSpPr>
        <p:spPr>
          <a:xfrm>
            <a:off x="457200" y="274638"/>
            <a:ext cx="8229600" cy="944562"/>
          </a:xfrm>
        </p:spPr>
        <p:txBody>
          <a:bodyPr/>
          <a:lstStyle/>
          <a:p>
            <a:r>
              <a:rPr lang="en-US" dirty="0" smtClean="0"/>
              <a:t>ASQ:SE Nutrition Concerns</a:t>
            </a:r>
            <a:endParaRPr lang="en-US" dirty="0"/>
          </a:p>
        </p:txBody>
      </p:sp>
      <p:pic>
        <p:nvPicPr>
          <p:cNvPr id="5130" name="Picture 10" descr="C:\Users\laptop\AppData\Local\Microsoft\Windows\Temporary Internet Files\Content.IE5\LLBJWIDZ\MP90040554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507">
            <a:off x="3955863" y="2702632"/>
            <a:ext cx="4903769" cy="3483244"/>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http://www.msccruises.com/gl_en/Images/ChildrensMenu-CruisesForFamiles_tcm5-8617.jpg"/>
          <p:cNvPicPr>
            <a:picLocks noChangeAspect="1" noChangeArrowheads="1"/>
          </p:cNvPicPr>
          <p:nvPr/>
        </p:nvPicPr>
        <p:blipFill>
          <a:blip r:embed="rId3" cstate="print"/>
          <a:srcRect/>
          <a:stretch>
            <a:fillRect/>
          </a:stretch>
        </p:blipFill>
        <p:spPr bwMode="auto">
          <a:xfrm>
            <a:off x="381000" y="2514600"/>
            <a:ext cx="3723947" cy="2057400"/>
          </a:xfrm>
          <a:prstGeom prst="rect">
            <a:avLst/>
          </a:prstGeom>
          <a:noFill/>
        </p:spPr>
      </p:pic>
    </p:spTree>
    <p:extLst>
      <p:ext uri="{BB962C8B-B14F-4D97-AF65-F5344CB8AC3E}">
        <p14:creationId xmlns:p14="http://schemas.microsoft.com/office/powerpoint/2010/main" val="1319870357"/>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9"/>
            <a:ext cx="8534400" cy="423672"/>
          </a:xfrm>
        </p:spPr>
        <p:txBody>
          <a:bodyPr>
            <a:normAutofit lnSpcReduction="10000"/>
          </a:bodyPr>
          <a:lstStyle/>
          <a:p>
            <a:pPr marL="109728" indent="0">
              <a:buNone/>
            </a:pPr>
            <a:r>
              <a:rPr lang="en-US" sz="2400" b="1" dirty="0"/>
              <a:t>Example of a nutrition question:</a:t>
            </a:r>
          </a:p>
          <a:p>
            <a:endParaRPr lang="en-US" dirty="0"/>
          </a:p>
        </p:txBody>
      </p:sp>
      <p:sp>
        <p:nvSpPr>
          <p:cNvPr id="6" name="Slide Number Placeholder 5"/>
          <p:cNvSpPr>
            <a:spLocks noGrp="1"/>
          </p:cNvSpPr>
          <p:nvPr>
            <p:ph type="sldNum" sz="quarter" idx="12"/>
          </p:nvPr>
        </p:nvSpPr>
        <p:spPr/>
        <p:txBody>
          <a:bodyPr/>
          <a:lstStyle/>
          <a:p>
            <a:fld id="{0DD744FC-DA44-4D96-95AB-9D32EDEB19EC}" type="slidenum">
              <a:rPr lang="en-US" smtClean="0"/>
              <a:pPr/>
              <a:t>26</a:t>
            </a:fld>
            <a:endParaRPr lang="en-US"/>
          </a:p>
        </p:txBody>
      </p:sp>
      <p:sp>
        <p:nvSpPr>
          <p:cNvPr id="3" name="Title 2"/>
          <p:cNvSpPr>
            <a:spLocks noGrp="1"/>
          </p:cNvSpPr>
          <p:nvPr>
            <p:ph type="title"/>
          </p:nvPr>
        </p:nvSpPr>
        <p:spPr/>
        <p:txBody>
          <a:bodyPr/>
          <a:lstStyle/>
          <a:p>
            <a:r>
              <a:rPr lang="en-US" dirty="0" smtClean="0"/>
              <a:t>ASQ:SE Nutrition Concerns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904999"/>
            <a:ext cx="8866286"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3221180"/>
            <a:ext cx="8873212" cy="3046988"/>
          </a:xfrm>
          <a:prstGeom prst="rect">
            <a:avLst/>
          </a:prstGeom>
          <a:noFill/>
        </p:spPr>
        <p:txBody>
          <a:bodyPr wrap="square" rtlCol="0">
            <a:spAutoFit/>
          </a:bodyPr>
          <a:lstStyle/>
          <a:p>
            <a:pPr marL="285750" indent="-285750">
              <a:buFont typeface="Wingdings" pitchFamily="2" charset="2"/>
              <a:buChar char="Ø"/>
            </a:pPr>
            <a:r>
              <a:rPr lang="en-US" sz="2400" dirty="0" smtClean="0">
                <a:solidFill>
                  <a:srgbClr val="C00000"/>
                </a:solidFill>
              </a:rPr>
              <a:t>If parent says “Most of the Time” or “Sometimes” for this question, </a:t>
            </a:r>
            <a:r>
              <a:rPr lang="en-US" sz="2400" b="1" dirty="0" smtClean="0">
                <a:solidFill>
                  <a:srgbClr val="C00000"/>
                </a:solidFill>
              </a:rPr>
              <a:t>circle or write in the concern </a:t>
            </a:r>
            <a:r>
              <a:rPr lang="en-US" sz="2400" dirty="0" smtClean="0">
                <a:solidFill>
                  <a:srgbClr val="C00000"/>
                </a:solidFill>
              </a:rPr>
              <a:t>(i.e., stuffing foods, vomiting, etc.)</a:t>
            </a:r>
          </a:p>
          <a:p>
            <a:pPr marL="285750" indent="-285750">
              <a:buFont typeface="Wingdings" pitchFamily="2" charset="2"/>
              <a:buChar char="Ø"/>
            </a:pPr>
            <a:r>
              <a:rPr lang="en-US" sz="2400" dirty="0" smtClean="0">
                <a:solidFill>
                  <a:srgbClr val="C00000"/>
                </a:solidFill>
              </a:rPr>
              <a:t>Ask if this is a “Concern” for the parent and mark the “Check if this is a Concern” bubble as appropriate.</a:t>
            </a:r>
          </a:p>
          <a:p>
            <a:pPr marL="285750" indent="-285750">
              <a:buFont typeface="Wingdings" pitchFamily="2" charset="2"/>
              <a:buChar char="Ø"/>
            </a:pPr>
            <a:r>
              <a:rPr lang="en-US" sz="2400" dirty="0" smtClean="0">
                <a:solidFill>
                  <a:srgbClr val="C00000"/>
                </a:solidFill>
              </a:rPr>
              <a:t>If the parent expresses a nutrition concern, let them know we </a:t>
            </a:r>
            <a:r>
              <a:rPr lang="en-US" sz="2400" dirty="0" smtClean="0">
                <a:solidFill>
                  <a:srgbClr val="C00000"/>
                </a:solidFill>
              </a:rPr>
              <a:t>have staff </a:t>
            </a:r>
            <a:r>
              <a:rPr lang="en-US" sz="2400" dirty="0" smtClean="0">
                <a:solidFill>
                  <a:srgbClr val="C00000"/>
                </a:solidFill>
              </a:rPr>
              <a:t>who would be happy to talk to him/her.</a:t>
            </a:r>
            <a:endParaRPr lang="en-US" sz="2400" dirty="0">
              <a:solidFill>
                <a:srgbClr val="C00000"/>
              </a:solidFill>
            </a:endParaRPr>
          </a:p>
        </p:txBody>
      </p:sp>
    </p:spTree>
    <p:extLst>
      <p:ext uri="{BB962C8B-B14F-4D97-AF65-F5344CB8AC3E}">
        <p14:creationId xmlns:p14="http://schemas.microsoft.com/office/powerpoint/2010/main" val="2457384800"/>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81328"/>
            <a:ext cx="8610600" cy="4525963"/>
          </a:xfrm>
        </p:spPr>
        <p:txBody>
          <a:bodyPr/>
          <a:lstStyle/>
          <a:p>
            <a:pPr marL="109728" indent="0">
              <a:buNone/>
            </a:pPr>
            <a:r>
              <a:rPr lang="en-US" dirty="0" smtClean="0"/>
              <a:t>Example of a nutrition question:</a:t>
            </a:r>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smtClean="0">
              <a:solidFill>
                <a:srgbClr val="C00000"/>
              </a:solidFill>
            </a:endParaRPr>
          </a:p>
          <a:p>
            <a:pPr>
              <a:buFont typeface="Wingdings" pitchFamily="2" charset="2"/>
              <a:buChar char="Ø"/>
            </a:pPr>
            <a:r>
              <a:rPr lang="en-US" dirty="0" smtClean="0">
                <a:solidFill>
                  <a:srgbClr val="C00000"/>
                </a:solidFill>
              </a:rPr>
              <a:t>If parent expresses any eating concerns, let him/her know we </a:t>
            </a:r>
            <a:r>
              <a:rPr lang="en-US" dirty="0" smtClean="0">
                <a:solidFill>
                  <a:srgbClr val="C00000"/>
                </a:solidFill>
              </a:rPr>
              <a:t>have staff </a:t>
            </a:r>
            <a:r>
              <a:rPr lang="en-US" dirty="0" smtClean="0">
                <a:solidFill>
                  <a:srgbClr val="C00000"/>
                </a:solidFill>
              </a:rPr>
              <a:t>who can talk with him/her.</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0DD744FC-DA44-4D96-95AB-9D32EDEB19EC}" type="slidenum">
              <a:rPr lang="en-US" smtClean="0"/>
              <a:pPr/>
              <a:t>27</a:t>
            </a:fld>
            <a:endParaRPr lang="en-US"/>
          </a:p>
        </p:txBody>
      </p:sp>
      <p:sp>
        <p:nvSpPr>
          <p:cNvPr id="3" name="Title 2"/>
          <p:cNvSpPr>
            <a:spLocks noGrp="1"/>
          </p:cNvSpPr>
          <p:nvPr>
            <p:ph type="title"/>
          </p:nvPr>
        </p:nvSpPr>
        <p:spPr/>
        <p:txBody>
          <a:bodyPr/>
          <a:lstStyle/>
          <a:p>
            <a:r>
              <a:rPr lang="en-US" dirty="0" smtClean="0"/>
              <a:t>ASQ:SE Nutrition Concerns</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981200"/>
            <a:ext cx="913618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302628"/>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dirty="0" smtClean="0"/>
              <a:t>If parent expresses a Nutrition Concern on the ASQ:SE:</a:t>
            </a:r>
          </a:p>
          <a:p>
            <a:pPr lvl="1"/>
            <a:r>
              <a:rPr lang="en-US" sz="2800" dirty="0" smtClean="0"/>
              <a:t>Complete a POA (Plan of Action) using the POA form.</a:t>
            </a:r>
          </a:p>
          <a:p>
            <a:pPr lvl="1"/>
            <a:r>
              <a:rPr lang="en-US" sz="2800" dirty="0" smtClean="0"/>
              <a:t>If parent chooses to Refer to the </a:t>
            </a:r>
            <a:r>
              <a:rPr lang="en-US" sz="2800" dirty="0" smtClean="0"/>
              <a:t>Division Director</a:t>
            </a:r>
            <a:r>
              <a:rPr lang="en-US" sz="2800" dirty="0" smtClean="0"/>
              <a:t>, </a:t>
            </a:r>
            <a:r>
              <a:rPr lang="en-US" sz="2800" dirty="0" smtClean="0"/>
              <a:t>email </a:t>
            </a:r>
            <a:r>
              <a:rPr lang="en-US" sz="2800" dirty="0" smtClean="0"/>
              <a:t>Irma Guerra</a:t>
            </a:r>
            <a:r>
              <a:rPr lang="en-US" sz="2800" dirty="0" smtClean="0"/>
              <a:t>, </a:t>
            </a:r>
            <a:r>
              <a:rPr lang="en-US" sz="2800" dirty="0" smtClean="0"/>
              <a:t>HS </a:t>
            </a:r>
            <a:r>
              <a:rPr lang="en-US" sz="2800" dirty="0" smtClean="0"/>
              <a:t>Division Director</a:t>
            </a:r>
            <a:r>
              <a:rPr lang="en-US" sz="2800" dirty="0" smtClean="0"/>
              <a:t>, </a:t>
            </a:r>
            <a:r>
              <a:rPr lang="en-US" sz="2800" dirty="0" smtClean="0"/>
              <a:t>about the concern </a:t>
            </a:r>
            <a:r>
              <a:rPr lang="en-US" sz="2800" dirty="0" smtClean="0"/>
              <a:t>(</a:t>
            </a:r>
            <a:r>
              <a:rPr lang="en-US" sz="2800" u="sng" dirty="0" smtClean="0">
                <a:solidFill>
                  <a:srgbClr val="C00000"/>
                </a:solidFill>
              </a:rPr>
              <a:t>iguerra</a:t>
            </a:r>
            <a:r>
              <a:rPr lang="en-US" sz="2800" dirty="0" smtClean="0">
                <a:solidFill>
                  <a:srgbClr val="C00000"/>
                </a:solidFill>
                <a:hlinkClick r:id="rId2"/>
              </a:rPr>
              <a:t>@spcaa.org</a:t>
            </a:r>
            <a:r>
              <a:rPr lang="en-US" sz="2800" dirty="0" smtClean="0"/>
              <a:t>)</a:t>
            </a:r>
          </a:p>
          <a:p>
            <a:pPr lvl="1"/>
            <a:r>
              <a:rPr lang="en-US" sz="2800" dirty="0" smtClean="0"/>
              <a:t>Then, document in </a:t>
            </a:r>
            <a:r>
              <a:rPr lang="en-US" sz="2800" dirty="0" err="1" smtClean="0"/>
              <a:t>ChildPlus</a:t>
            </a:r>
            <a:r>
              <a:rPr lang="en-US" sz="2800" dirty="0" smtClean="0"/>
              <a:t> as an Add an Action that referral to </a:t>
            </a:r>
            <a:r>
              <a:rPr lang="en-US" sz="2800" dirty="0" smtClean="0"/>
              <a:t>Division Director </a:t>
            </a:r>
            <a:r>
              <a:rPr lang="en-US" sz="2800" dirty="0" smtClean="0"/>
              <a:t>has been made due to ASQ:SE via email.</a:t>
            </a:r>
          </a:p>
        </p:txBody>
      </p:sp>
      <p:sp>
        <p:nvSpPr>
          <p:cNvPr id="4" name="Slide Number Placeholder 3"/>
          <p:cNvSpPr>
            <a:spLocks noGrp="1"/>
          </p:cNvSpPr>
          <p:nvPr>
            <p:ph type="sldNum" sz="quarter" idx="12"/>
          </p:nvPr>
        </p:nvSpPr>
        <p:spPr/>
        <p:txBody>
          <a:bodyPr/>
          <a:lstStyle/>
          <a:p>
            <a:fld id="{0DD744FC-DA44-4D96-95AB-9D32EDEB19EC}" type="slidenum">
              <a:rPr lang="en-US" smtClean="0"/>
              <a:pPr/>
              <a:t>28</a:t>
            </a:fld>
            <a:endParaRPr lang="en-US"/>
          </a:p>
        </p:txBody>
      </p:sp>
      <p:sp>
        <p:nvSpPr>
          <p:cNvPr id="3" name="Title 2"/>
          <p:cNvSpPr>
            <a:spLocks noGrp="1"/>
          </p:cNvSpPr>
          <p:nvPr>
            <p:ph type="title"/>
          </p:nvPr>
        </p:nvSpPr>
        <p:spPr/>
        <p:txBody>
          <a:bodyPr/>
          <a:lstStyle/>
          <a:p>
            <a:r>
              <a:rPr lang="en-US" dirty="0" smtClean="0"/>
              <a:t>Nutrition Referrals for ASQ:SE</a:t>
            </a:r>
            <a:endParaRPr lang="en-US" dirty="0"/>
          </a:p>
        </p:txBody>
      </p:sp>
    </p:spTree>
    <p:extLst>
      <p:ext uri="{BB962C8B-B14F-4D97-AF65-F5344CB8AC3E}">
        <p14:creationId xmlns:p14="http://schemas.microsoft.com/office/powerpoint/2010/main" val="30304302"/>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09471" y="1447801"/>
            <a:ext cx="8805929" cy="138243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DD744FC-DA44-4D96-95AB-9D32EDEB19EC}" type="slidenum">
              <a:rPr lang="en-US" smtClean="0"/>
              <a:pPr/>
              <a:t>29</a:t>
            </a:fld>
            <a:endParaRPr lang="en-US"/>
          </a:p>
        </p:txBody>
      </p:sp>
      <p:sp>
        <p:nvSpPr>
          <p:cNvPr id="3" name="Title 2"/>
          <p:cNvSpPr>
            <a:spLocks noGrp="1"/>
          </p:cNvSpPr>
          <p:nvPr>
            <p:ph type="title"/>
          </p:nvPr>
        </p:nvSpPr>
        <p:spPr/>
        <p:txBody>
          <a:bodyPr>
            <a:normAutofit/>
          </a:bodyPr>
          <a:lstStyle/>
          <a:p>
            <a:r>
              <a:rPr lang="en-US" dirty="0" smtClean="0"/>
              <a:t>ASQ:SE Administration- page 8</a:t>
            </a:r>
            <a:endParaRPr lang="en-US" dirty="0"/>
          </a:p>
        </p:txBody>
      </p:sp>
      <p:sp>
        <p:nvSpPr>
          <p:cNvPr id="5" name="TextBox 4"/>
          <p:cNvSpPr txBox="1"/>
          <p:nvPr/>
        </p:nvSpPr>
        <p:spPr>
          <a:xfrm>
            <a:off x="990600" y="1371600"/>
            <a:ext cx="2057400" cy="369332"/>
          </a:xfrm>
          <a:prstGeom prst="rect">
            <a:avLst/>
          </a:prstGeom>
          <a:noFill/>
        </p:spPr>
        <p:txBody>
          <a:bodyPr wrap="square" rtlCol="0">
            <a:spAutoFit/>
          </a:bodyPr>
          <a:lstStyle/>
          <a:p>
            <a:r>
              <a:rPr lang="en-US" b="1" dirty="0" smtClean="0">
                <a:solidFill>
                  <a:schemeClr val="accent4">
                    <a:lumMod val="75000"/>
                  </a:schemeClr>
                </a:solidFill>
                <a:latin typeface="Bradley Hand ITC" pitchFamily="66" charset="0"/>
              </a:rPr>
              <a:t>Jon Smith</a:t>
            </a:r>
            <a:endParaRPr lang="en-US" b="1" dirty="0">
              <a:solidFill>
                <a:schemeClr val="accent4">
                  <a:lumMod val="75000"/>
                </a:schemeClr>
              </a:solidFill>
              <a:latin typeface="Bradley Hand ITC" pitchFamily="66" charset="0"/>
            </a:endParaRPr>
          </a:p>
        </p:txBody>
      </p:sp>
      <p:sp>
        <p:nvSpPr>
          <p:cNvPr id="6" name="TextBox 5"/>
          <p:cNvSpPr txBox="1"/>
          <p:nvPr/>
        </p:nvSpPr>
        <p:spPr>
          <a:xfrm>
            <a:off x="6096000" y="1371600"/>
            <a:ext cx="2057400" cy="369332"/>
          </a:xfrm>
          <a:prstGeom prst="rect">
            <a:avLst/>
          </a:prstGeom>
          <a:noFill/>
        </p:spPr>
        <p:txBody>
          <a:bodyPr wrap="square" rtlCol="0">
            <a:spAutoFit/>
          </a:bodyPr>
          <a:lstStyle/>
          <a:p>
            <a:r>
              <a:rPr lang="en-US" b="1" dirty="0" smtClean="0">
                <a:solidFill>
                  <a:schemeClr val="accent4">
                    <a:lumMod val="75000"/>
                  </a:schemeClr>
                </a:solidFill>
                <a:latin typeface="Bradley Hand ITC" pitchFamily="66" charset="0"/>
              </a:rPr>
              <a:t>1/19/08</a:t>
            </a:r>
            <a:endParaRPr lang="en-US" b="1" dirty="0">
              <a:solidFill>
                <a:schemeClr val="accent4">
                  <a:lumMod val="75000"/>
                </a:schemeClr>
              </a:solidFill>
              <a:latin typeface="Bradley Hand ITC" pitchFamily="66" charset="0"/>
            </a:endParaRPr>
          </a:p>
        </p:txBody>
      </p:sp>
      <p:sp>
        <p:nvSpPr>
          <p:cNvPr id="7" name="TextBox 6"/>
          <p:cNvSpPr txBox="1"/>
          <p:nvPr/>
        </p:nvSpPr>
        <p:spPr>
          <a:xfrm>
            <a:off x="471054" y="1233100"/>
            <a:ext cx="290945" cy="276999"/>
          </a:xfrm>
          <a:prstGeom prst="rect">
            <a:avLst/>
          </a:prstGeom>
          <a:solidFill>
            <a:srgbClr val="FFFF00">
              <a:alpha val="38000"/>
            </a:srgbClr>
          </a:solidFill>
          <a:ln w="12700">
            <a:solidFill>
              <a:schemeClr val="tx1"/>
            </a:solidFill>
          </a:ln>
        </p:spPr>
        <p:txBody>
          <a:bodyPr wrap="square" lIns="0" tIns="0" rIns="0" bIns="0" rtlCol="0" anchor="ctr" anchorCtr="0">
            <a:spAutoFit/>
          </a:bodyPr>
          <a:lstStyle/>
          <a:p>
            <a:pPr algn="ctr"/>
            <a:r>
              <a:rPr lang="en-US" b="1" dirty="0" smtClean="0">
                <a:solidFill>
                  <a:srgbClr val="C00000"/>
                </a:solidFill>
              </a:rPr>
              <a:t>1</a:t>
            </a:r>
            <a:endParaRPr lang="en-US" b="1" dirty="0">
              <a:solidFill>
                <a:srgbClr val="C00000"/>
              </a:solidFill>
            </a:endParaRPr>
          </a:p>
        </p:txBody>
      </p:sp>
      <p:sp>
        <p:nvSpPr>
          <p:cNvPr id="8" name="TextBox 7"/>
          <p:cNvSpPr txBox="1"/>
          <p:nvPr/>
        </p:nvSpPr>
        <p:spPr>
          <a:xfrm>
            <a:off x="5600700" y="1228589"/>
            <a:ext cx="304800" cy="276999"/>
          </a:xfrm>
          <a:prstGeom prst="rect">
            <a:avLst/>
          </a:prstGeom>
          <a:solidFill>
            <a:srgbClr val="FFFF00">
              <a:alpha val="38000"/>
            </a:srgbClr>
          </a:solidFill>
          <a:ln w="12700">
            <a:solidFill>
              <a:schemeClr val="tx1"/>
            </a:solidFill>
          </a:ln>
        </p:spPr>
        <p:txBody>
          <a:bodyPr wrap="square" lIns="0" tIns="0" rIns="0" bIns="0" rtlCol="0" anchor="ctr" anchorCtr="0">
            <a:spAutoFit/>
          </a:bodyPr>
          <a:lstStyle/>
          <a:p>
            <a:pPr algn="ctr"/>
            <a:r>
              <a:rPr lang="en-US" b="1" dirty="0" smtClean="0">
                <a:solidFill>
                  <a:srgbClr val="C00000"/>
                </a:solidFill>
              </a:rPr>
              <a:t>2</a:t>
            </a:r>
            <a:endParaRPr lang="en-US" b="1" dirty="0">
              <a:solidFill>
                <a:srgbClr val="C00000"/>
              </a:solidFill>
            </a:endParaRPr>
          </a:p>
        </p:txBody>
      </p:sp>
      <p:cxnSp>
        <p:nvCxnSpPr>
          <p:cNvPr id="10" name="Straight Connector 9"/>
          <p:cNvCxnSpPr/>
          <p:nvPr/>
        </p:nvCxnSpPr>
        <p:spPr>
          <a:xfrm>
            <a:off x="1905000" y="1828800"/>
            <a:ext cx="2819400" cy="0"/>
          </a:xfrm>
          <a:prstGeom prst="line">
            <a:avLst/>
          </a:prstGeom>
          <a:ln w="4127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9200" y="2057400"/>
            <a:ext cx="2819400" cy="0"/>
          </a:xfrm>
          <a:prstGeom prst="line">
            <a:avLst/>
          </a:prstGeom>
          <a:ln w="4127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43000" y="2286000"/>
            <a:ext cx="2819400" cy="0"/>
          </a:xfrm>
          <a:prstGeom prst="line">
            <a:avLst/>
          </a:prstGeom>
          <a:ln w="4127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43000" y="2514600"/>
            <a:ext cx="2819400" cy="0"/>
          </a:xfrm>
          <a:prstGeom prst="line">
            <a:avLst/>
          </a:prstGeom>
          <a:ln w="4127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48400" y="1828800"/>
            <a:ext cx="2590800" cy="0"/>
          </a:xfrm>
          <a:prstGeom prst="line">
            <a:avLst/>
          </a:prstGeom>
          <a:ln w="4127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86400" y="2057400"/>
            <a:ext cx="838200" cy="0"/>
          </a:xfrm>
          <a:prstGeom prst="line">
            <a:avLst/>
          </a:prstGeom>
          <a:ln w="4127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81800" y="2590800"/>
            <a:ext cx="2133600" cy="0"/>
          </a:xfrm>
          <a:prstGeom prst="line">
            <a:avLst/>
          </a:prstGeom>
          <a:ln w="4127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81800" y="2362200"/>
            <a:ext cx="2133600" cy="0"/>
          </a:xfrm>
          <a:prstGeom prst="line">
            <a:avLst/>
          </a:prstGeom>
          <a:ln w="4127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29600" y="2057400"/>
            <a:ext cx="457200" cy="0"/>
          </a:xfrm>
          <a:prstGeom prst="line">
            <a:avLst/>
          </a:prstGeom>
          <a:ln w="4127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62800" y="2057400"/>
            <a:ext cx="457200" cy="0"/>
          </a:xfrm>
          <a:prstGeom prst="line">
            <a:avLst/>
          </a:prstGeom>
          <a:ln w="41275"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4800" y="3048000"/>
            <a:ext cx="7924800" cy="3231654"/>
          </a:xfrm>
          <a:prstGeom prst="rect">
            <a:avLst/>
          </a:prstGeom>
          <a:noFill/>
        </p:spPr>
        <p:txBody>
          <a:bodyPr wrap="square" rtlCol="0">
            <a:spAutoFit/>
          </a:bodyPr>
          <a:lstStyle/>
          <a:p>
            <a:pPr>
              <a:buFont typeface="Courier New" pitchFamily="49" charset="0"/>
              <a:buChar char="o"/>
            </a:pPr>
            <a:r>
              <a:rPr lang="en-US" sz="2800" dirty="0" smtClean="0"/>
              <a:t> Fill out the top portion on last page with:</a:t>
            </a:r>
          </a:p>
          <a:p>
            <a:pPr marL="800100" lvl="1" indent="-342900">
              <a:buAutoNum type="arabicPeriod"/>
            </a:pPr>
            <a:r>
              <a:rPr lang="en-US" sz="2800" dirty="0" smtClean="0">
                <a:solidFill>
                  <a:srgbClr val="C00000"/>
                </a:solidFill>
              </a:rPr>
              <a:t>Child’s Name</a:t>
            </a:r>
            <a:r>
              <a:rPr lang="en-US" sz="2800" dirty="0" smtClean="0"/>
              <a:t>, and </a:t>
            </a:r>
          </a:p>
          <a:p>
            <a:pPr marL="800100" lvl="1" indent="-342900">
              <a:buAutoNum type="arabicPeriod"/>
            </a:pPr>
            <a:r>
              <a:rPr lang="en-US" sz="2800" dirty="0" smtClean="0">
                <a:solidFill>
                  <a:srgbClr val="C00000"/>
                </a:solidFill>
              </a:rPr>
              <a:t>Date of Birth </a:t>
            </a:r>
          </a:p>
          <a:p>
            <a:pPr marL="53975" indent="-53975">
              <a:buFont typeface="Courier New" pitchFamily="49" charset="0"/>
              <a:buChar char="o"/>
            </a:pPr>
            <a:r>
              <a:rPr lang="en-US" sz="2800" dirty="0" smtClean="0"/>
              <a:t>You may leave the other sections at the top of this page blank </a:t>
            </a:r>
            <a:r>
              <a:rPr lang="en-US" sz="2800" b="1" u="sng" dirty="0" smtClean="0">
                <a:solidFill>
                  <a:srgbClr val="C00000"/>
                </a:solidFill>
              </a:rPr>
              <a:t>ONLY IF</a:t>
            </a:r>
            <a:r>
              <a:rPr lang="en-US" sz="2800" b="1" dirty="0" smtClean="0">
                <a:solidFill>
                  <a:srgbClr val="C00000"/>
                </a:solidFill>
              </a:rPr>
              <a:t> </a:t>
            </a:r>
            <a:r>
              <a:rPr lang="en-US" sz="2800" dirty="0" smtClean="0"/>
              <a:t>you filled it out completely on page 2.</a:t>
            </a:r>
          </a:p>
          <a:p>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It is NOT something you send home with the parents </a:t>
            </a:r>
          </a:p>
          <a:p>
            <a:r>
              <a:rPr lang="en-US" sz="4000" dirty="0" smtClean="0"/>
              <a:t>It is NOT used to diagnose a child</a:t>
            </a:r>
          </a:p>
          <a:p>
            <a:r>
              <a:rPr lang="en-US" sz="4000" dirty="0" smtClean="0"/>
              <a:t>It is NOT to be completed over the phone</a:t>
            </a:r>
            <a:endParaRPr lang="en-US" sz="4000" dirty="0"/>
          </a:p>
        </p:txBody>
      </p:sp>
      <p:sp>
        <p:nvSpPr>
          <p:cNvPr id="4" name="Slide Number Placeholder 3"/>
          <p:cNvSpPr>
            <a:spLocks noGrp="1"/>
          </p:cNvSpPr>
          <p:nvPr>
            <p:ph type="sldNum" sz="quarter" idx="12"/>
          </p:nvPr>
        </p:nvSpPr>
        <p:spPr/>
        <p:txBody>
          <a:bodyPr/>
          <a:lstStyle/>
          <a:p>
            <a:fld id="{0DD744FC-DA44-4D96-95AB-9D32EDEB19EC}" type="slidenum">
              <a:rPr lang="en-US" smtClean="0"/>
              <a:pPr/>
              <a:t>3</a:t>
            </a:fld>
            <a:endParaRPr lang="en-US"/>
          </a:p>
        </p:txBody>
      </p:sp>
      <p:sp>
        <p:nvSpPr>
          <p:cNvPr id="3" name="Title 2"/>
          <p:cNvSpPr>
            <a:spLocks noGrp="1"/>
          </p:cNvSpPr>
          <p:nvPr>
            <p:ph type="title"/>
          </p:nvPr>
        </p:nvSpPr>
        <p:spPr/>
        <p:txBody>
          <a:bodyPr/>
          <a:lstStyle/>
          <a:p>
            <a:r>
              <a:rPr lang="en-US" dirty="0" smtClean="0"/>
              <a:t>What the ASQ:SE is NOT:</a:t>
            </a:r>
            <a:endParaRPr lang="en-US"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334000"/>
          </a:xfrm>
        </p:spPr>
        <p:txBody>
          <a:bodyPr>
            <a:normAutofit/>
          </a:bodyPr>
          <a:lstStyle/>
          <a:p>
            <a:r>
              <a:rPr lang="en-US" dirty="0" smtClean="0"/>
              <a:t>Go back through the questionnaire and tally up the points using the following point values:</a:t>
            </a:r>
          </a:p>
          <a:p>
            <a:pPr lvl="1"/>
            <a:r>
              <a:rPr lang="en-US" b="1" dirty="0" smtClean="0"/>
              <a:t>Z/C</a:t>
            </a:r>
            <a:r>
              <a:rPr lang="en-US" dirty="0" smtClean="0"/>
              <a:t> next to the checked box	=  </a:t>
            </a:r>
            <a:r>
              <a:rPr lang="en-US" b="1" dirty="0" smtClean="0"/>
              <a:t>0</a:t>
            </a:r>
          </a:p>
          <a:p>
            <a:pPr lvl="1"/>
            <a:r>
              <a:rPr lang="en-US" b="1" dirty="0" smtClean="0"/>
              <a:t>V</a:t>
            </a:r>
            <a:r>
              <a:rPr lang="en-US" dirty="0" smtClean="0"/>
              <a:t> next to checked box		=  </a:t>
            </a:r>
            <a:r>
              <a:rPr lang="en-US" b="1" dirty="0" smtClean="0"/>
              <a:t>5</a:t>
            </a:r>
          </a:p>
          <a:p>
            <a:pPr lvl="1"/>
            <a:r>
              <a:rPr lang="en-US" b="1" dirty="0" smtClean="0"/>
              <a:t>X</a:t>
            </a:r>
            <a:r>
              <a:rPr lang="en-US" dirty="0" smtClean="0"/>
              <a:t> next to checked box		=</a:t>
            </a:r>
            <a:r>
              <a:rPr lang="en-US" b="1" dirty="0" smtClean="0"/>
              <a:t>10</a:t>
            </a:r>
          </a:p>
          <a:p>
            <a:pPr lvl="1"/>
            <a:r>
              <a:rPr lang="en-US" dirty="0" smtClean="0"/>
              <a:t>Checked </a:t>
            </a:r>
            <a:r>
              <a:rPr lang="en-US" b="1" dirty="0" smtClean="0"/>
              <a:t>Concern Column</a:t>
            </a:r>
            <a:r>
              <a:rPr lang="en-US" dirty="0" smtClean="0"/>
              <a:t>		=  </a:t>
            </a:r>
            <a:r>
              <a:rPr lang="en-US" b="1" dirty="0" smtClean="0"/>
              <a:t>5</a:t>
            </a:r>
          </a:p>
          <a:p>
            <a:pPr lvl="1">
              <a:buNone/>
            </a:pPr>
            <a:r>
              <a:rPr lang="en-US" dirty="0" smtClean="0"/>
              <a:t>**NOTE: The codes Z, V, and X do NOT correspond with a certain column. X could be the first column or the third. Pay attention to which letter is next to the marked box on </a:t>
            </a:r>
            <a:r>
              <a:rPr lang="en-US" b="1" dirty="0" smtClean="0"/>
              <a:t>EACH</a:t>
            </a:r>
            <a:r>
              <a:rPr lang="en-US" dirty="0" smtClean="0"/>
              <a:t> question!</a:t>
            </a:r>
          </a:p>
        </p:txBody>
      </p:sp>
      <p:sp>
        <p:nvSpPr>
          <p:cNvPr id="4" name="Slide Number Placeholder 3"/>
          <p:cNvSpPr>
            <a:spLocks noGrp="1"/>
          </p:cNvSpPr>
          <p:nvPr>
            <p:ph type="sldNum" sz="quarter" idx="12"/>
          </p:nvPr>
        </p:nvSpPr>
        <p:spPr/>
        <p:txBody>
          <a:bodyPr/>
          <a:lstStyle/>
          <a:p>
            <a:fld id="{0DD744FC-DA44-4D96-95AB-9D32EDEB19EC}" type="slidenum">
              <a:rPr lang="en-US" smtClean="0"/>
              <a:pPr/>
              <a:t>30</a:t>
            </a:fld>
            <a:endParaRPr lang="en-US"/>
          </a:p>
        </p:txBody>
      </p:sp>
      <p:sp>
        <p:nvSpPr>
          <p:cNvPr id="3" name="Title 2"/>
          <p:cNvSpPr>
            <a:spLocks noGrp="1"/>
          </p:cNvSpPr>
          <p:nvPr>
            <p:ph type="title"/>
          </p:nvPr>
        </p:nvSpPr>
        <p:spPr>
          <a:xfrm>
            <a:off x="381000" y="304800"/>
            <a:ext cx="8229600" cy="838200"/>
          </a:xfrm>
        </p:spPr>
        <p:txBody>
          <a:bodyPr/>
          <a:lstStyle/>
          <a:p>
            <a:r>
              <a:rPr lang="en-US" dirty="0" smtClean="0"/>
              <a:t>ASQ:SE Scoring</a:t>
            </a:r>
            <a:endParaRPr lang="en-US" dirty="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109472"/>
          </a:xfrm>
        </p:spPr>
        <p:txBody>
          <a:bodyPr/>
          <a:lstStyle/>
          <a:p>
            <a:r>
              <a:rPr lang="en-US" dirty="0" smtClean="0"/>
              <a:t>Total the points for each page and document in the bottom right hand corner for the page:</a:t>
            </a:r>
            <a:endParaRPr lang="en-US" dirty="0"/>
          </a:p>
        </p:txBody>
      </p:sp>
      <p:sp>
        <p:nvSpPr>
          <p:cNvPr id="4" name="Slide Number Placeholder 3"/>
          <p:cNvSpPr>
            <a:spLocks noGrp="1"/>
          </p:cNvSpPr>
          <p:nvPr>
            <p:ph type="sldNum" sz="quarter" idx="12"/>
          </p:nvPr>
        </p:nvSpPr>
        <p:spPr/>
        <p:txBody>
          <a:bodyPr/>
          <a:lstStyle/>
          <a:p>
            <a:fld id="{0DD744FC-DA44-4D96-95AB-9D32EDEB19EC}" type="slidenum">
              <a:rPr lang="en-US" smtClean="0"/>
              <a:pPr/>
              <a:t>31</a:t>
            </a:fld>
            <a:endParaRPr lang="en-US"/>
          </a:p>
        </p:txBody>
      </p:sp>
      <p:sp>
        <p:nvSpPr>
          <p:cNvPr id="3" name="Title 2"/>
          <p:cNvSpPr>
            <a:spLocks noGrp="1"/>
          </p:cNvSpPr>
          <p:nvPr>
            <p:ph type="title"/>
          </p:nvPr>
        </p:nvSpPr>
        <p:spPr/>
        <p:txBody>
          <a:bodyPr/>
          <a:lstStyle/>
          <a:p>
            <a:r>
              <a:rPr lang="en-US" dirty="0" smtClean="0"/>
              <a:t>ASQ:SE Scoring</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45" y="3124200"/>
            <a:ext cx="8969933" cy="172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7820891" y="3381375"/>
            <a:ext cx="152400" cy="228600"/>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772400" y="3409950"/>
            <a:ext cx="200891" cy="171450"/>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831388" y="3381375"/>
            <a:ext cx="100444" cy="228600"/>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805410" y="3409950"/>
            <a:ext cx="152400" cy="228600"/>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58200" y="4419600"/>
            <a:ext cx="473632" cy="523220"/>
          </a:xfrm>
          <a:prstGeom prst="rect">
            <a:avLst/>
          </a:prstGeom>
          <a:noFill/>
        </p:spPr>
        <p:txBody>
          <a:bodyPr wrap="square" rtlCol="0">
            <a:spAutoFit/>
          </a:bodyPr>
          <a:lstStyle/>
          <a:p>
            <a:r>
              <a:rPr lang="en-US" sz="2800" b="1" dirty="0" smtClean="0">
                <a:solidFill>
                  <a:schemeClr val="bg2">
                    <a:lumMod val="25000"/>
                  </a:schemeClr>
                </a:solidFill>
                <a:latin typeface="Freestyle Script" pitchFamily="66" charset="0"/>
              </a:rPr>
              <a:t>30</a:t>
            </a:r>
            <a:endParaRPr lang="en-US" sz="2800" b="1" dirty="0">
              <a:solidFill>
                <a:schemeClr val="bg2">
                  <a:lumMod val="25000"/>
                </a:schemeClr>
              </a:solidFill>
              <a:latin typeface="Freestyle Script" pitchFamily="66" charset="0"/>
            </a:endParaRPr>
          </a:p>
        </p:txBody>
      </p:sp>
      <p:sp>
        <p:nvSpPr>
          <p:cNvPr id="17" name="TextBox 16"/>
          <p:cNvSpPr txBox="1"/>
          <p:nvPr/>
        </p:nvSpPr>
        <p:spPr>
          <a:xfrm>
            <a:off x="7984568" y="3212098"/>
            <a:ext cx="397432" cy="338554"/>
          </a:xfrm>
          <a:prstGeom prst="rect">
            <a:avLst/>
          </a:prstGeom>
          <a:noFill/>
        </p:spPr>
        <p:txBody>
          <a:bodyPr wrap="square" rtlCol="0">
            <a:spAutoFit/>
          </a:bodyPr>
          <a:lstStyle/>
          <a:p>
            <a:r>
              <a:rPr lang="en-US" sz="1600" b="1" dirty="0" smtClean="0">
                <a:solidFill>
                  <a:schemeClr val="bg2">
                    <a:lumMod val="25000"/>
                  </a:schemeClr>
                </a:solidFill>
                <a:latin typeface="Freestyle Script" pitchFamily="66" charset="0"/>
              </a:rPr>
              <a:t>10</a:t>
            </a:r>
            <a:endParaRPr lang="en-US" sz="1600" b="1" dirty="0">
              <a:solidFill>
                <a:schemeClr val="bg2">
                  <a:lumMod val="25000"/>
                </a:schemeClr>
              </a:solidFill>
              <a:latin typeface="Freestyle Script" pitchFamily="66" charset="0"/>
            </a:endParaRPr>
          </a:p>
        </p:txBody>
      </p:sp>
      <p:sp>
        <p:nvSpPr>
          <p:cNvPr id="18" name="TextBox 17"/>
          <p:cNvSpPr txBox="1"/>
          <p:nvPr/>
        </p:nvSpPr>
        <p:spPr>
          <a:xfrm>
            <a:off x="8603230" y="3212098"/>
            <a:ext cx="258887" cy="338554"/>
          </a:xfrm>
          <a:prstGeom prst="rect">
            <a:avLst/>
          </a:prstGeom>
          <a:noFill/>
        </p:spPr>
        <p:txBody>
          <a:bodyPr wrap="square" rtlCol="0">
            <a:spAutoFit/>
          </a:bodyPr>
          <a:lstStyle/>
          <a:p>
            <a:r>
              <a:rPr lang="en-US" sz="1600" b="1" dirty="0" smtClean="0">
                <a:solidFill>
                  <a:schemeClr val="bg2">
                    <a:lumMod val="25000"/>
                  </a:schemeClr>
                </a:solidFill>
                <a:latin typeface="Freestyle Script" pitchFamily="66" charset="0"/>
              </a:rPr>
              <a:t>5</a:t>
            </a:r>
            <a:endParaRPr lang="en-US" sz="1600" b="1" dirty="0">
              <a:solidFill>
                <a:schemeClr val="bg2">
                  <a:lumMod val="25000"/>
                </a:schemeClr>
              </a:solidFill>
              <a:latin typeface="Freestyle Script" pitchFamily="66" charset="0"/>
            </a:endParaRPr>
          </a:p>
        </p:txBody>
      </p:sp>
      <p:sp>
        <p:nvSpPr>
          <p:cNvPr id="16" name="Rounded Rectangle 15"/>
          <p:cNvSpPr/>
          <p:nvPr/>
        </p:nvSpPr>
        <p:spPr>
          <a:xfrm>
            <a:off x="6553200" y="4495800"/>
            <a:ext cx="2308917" cy="447020"/>
          </a:xfrm>
          <a:prstGeom prst="roundRect">
            <a:avLst/>
          </a:prstGeom>
          <a:solidFill>
            <a:srgbClr val="FFFF00">
              <a:alpha val="3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604744"/>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Total the points on each page and copy those totals on the appropriate blanks on page 8.</a:t>
            </a:r>
          </a:p>
          <a:p>
            <a:pPr marL="109728" indent="0">
              <a:buNone/>
            </a:pPr>
            <a:endParaRPr lang="en-US" dirty="0"/>
          </a:p>
          <a:p>
            <a:pPr marL="109728" indent="0">
              <a:buNone/>
            </a:pPr>
            <a:endParaRPr lang="en-US" dirty="0" smtClean="0"/>
          </a:p>
          <a:p>
            <a:pPr marL="109728" indent="0">
              <a:buNone/>
            </a:pPr>
            <a:endParaRPr lang="en-US" dirty="0" smtClean="0"/>
          </a:p>
        </p:txBody>
      </p:sp>
      <p:sp>
        <p:nvSpPr>
          <p:cNvPr id="5" name="Slide Number Placeholder 4"/>
          <p:cNvSpPr>
            <a:spLocks noGrp="1"/>
          </p:cNvSpPr>
          <p:nvPr>
            <p:ph type="sldNum" sz="quarter" idx="12"/>
          </p:nvPr>
        </p:nvSpPr>
        <p:spPr/>
        <p:txBody>
          <a:bodyPr/>
          <a:lstStyle/>
          <a:p>
            <a:fld id="{0DD744FC-DA44-4D96-95AB-9D32EDEB19EC}" type="slidenum">
              <a:rPr lang="en-US" smtClean="0"/>
              <a:pPr/>
              <a:t>32</a:t>
            </a:fld>
            <a:endParaRPr lang="en-US"/>
          </a:p>
        </p:txBody>
      </p:sp>
      <p:sp>
        <p:nvSpPr>
          <p:cNvPr id="3" name="Title 2"/>
          <p:cNvSpPr>
            <a:spLocks noGrp="1"/>
          </p:cNvSpPr>
          <p:nvPr>
            <p:ph type="title"/>
          </p:nvPr>
        </p:nvSpPr>
        <p:spPr/>
        <p:txBody>
          <a:bodyPr/>
          <a:lstStyle/>
          <a:p>
            <a:r>
              <a:rPr lang="en-US" dirty="0" smtClean="0"/>
              <a:t>ASQ:SE Scoring (page 8)</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540" y="3200400"/>
            <a:ext cx="8047652" cy="1905000"/>
          </a:xfrm>
          <a:prstGeom prst="rect">
            <a:avLst/>
          </a:prstGeom>
          <a:solidFill>
            <a:srgbClr val="FFFF00">
              <a:alpha val="48000"/>
            </a:srgbClr>
          </a:solidFill>
          <a:ln>
            <a:noFill/>
          </a:ln>
          <a:effectLst/>
        </p:spPr>
      </p:pic>
      <p:sp>
        <p:nvSpPr>
          <p:cNvPr id="4" name="Oval 3"/>
          <p:cNvSpPr/>
          <p:nvPr/>
        </p:nvSpPr>
        <p:spPr>
          <a:xfrm>
            <a:off x="7772400" y="3124200"/>
            <a:ext cx="6096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Oval 5"/>
          <p:cNvSpPr/>
          <p:nvPr/>
        </p:nvSpPr>
        <p:spPr>
          <a:xfrm>
            <a:off x="7772400" y="3491345"/>
            <a:ext cx="6096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Oval 6"/>
          <p:cNvSpPr/>
          <p:nvPr/>
        </p:nvSpPr>
        <p:spPr>
          <a:xfrm>
            <a:off x="7764483" y="3900055"/>
            <a:ext cx="6096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Oval 7"/>
          <p:cNvSpPr/>
          <p:nvPr/>
        </p:nvSpPr>
        <p:spPr>
          <a:xfrm>
            <a:off x="7764483" y="4267200"/>
            <a:ext cx="6096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9" name="Straight Arrow Connector 8"/>
          <p:cNvCxnSpPr/>
          <p:nvPr/>
        </p:nvCxnSpPr>
        <p:spPr>
          <a:xfrm>
            <a:off x="2895600" y="3352800"/>
            <a:ext cx="441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95600" y="3643745"/>
            <a:ext cx="441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895600" y="4111336"/>
            <a:ext cx="441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95600" y="4419600"/>
            <a:ext cx="441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Add up all four scores and write the total next to “Child’s total score</a:t>
            </a:r>
            <a:r>
              <a:rPr lang="en-US" dirty="0" smtClean="0"/>
              <a:t>”.</a:t>
            </a:r>
          </a:p>
          <a:p>
            <a:endParaRPr lang="en-US" dirty="0"/>
          </a:p>
          <a:p>
            <a:endParaRPr lang="en-US" dirty="0" smtClean="0"/>
          </a:p>
          <a:p>
            <a:endParaRPr lang="en-US" dirty="0" smtClean="0"/>
          </a:p>
          <a:p>
            <a:endParaRPr lang="en-US" dirty="0"/>
          </a:p>
          <a:p>
            <a:pPr marL="109728" indent="0">
              <a:buNone/>
            </a:pPr>
            <a:endParaRPr lang="en-US" dirty="0"/>
          </a:p>
        </p:txBody>
      </p:sp>
      <p:sp>
        <p:nvSpPr>
          <p:cNvPr id="6" name="Slide Number Placeholder 5"/>
          <p:cNvSpPr>
            <a:spLocks noGrp="1"/>
          </p:cNvSpPr>
          <p:nvPr>
            <p:ph type="sldNum" sz="quarter" idx="12"/>
          </p:nvPr>
        </p:nvSpPr>
        <p:spPr/>
        <p:txBody>
          <a:bodyPr/>
          <a:lstStyle/>
          <a:p>
            <a:fld id="{0DD744FC-DA44-4D96-95AB-9D32EDEB19EC}" type="slidenum">
              <a:rPr lang="en-US" smtClean="0"/>
              <a:pPr/>
              <a:t>33</a:t>
            </a:fld>
            <a:endParaRPr lang="en-US"/>
          </a:p>
        </p:txBody>
      </p:sp>
      <p:sp>
        <p:nvSpPr>
          <p:cNvPr id="3" name="Title 2"/>
          <p:cNvSpPr>
            <a:spLocks noGrp="1"/>
          </p:cNvSpPr>
          <p:nvPr>
            <p:ph type="title"/>
          </p:nvPr>
        </p:nvSpPr>
        <p:spPr/>
        <p:txBody>
          <a:bodyPr/>
          <a:lstStyle/>
          <a:p>
            <a:r>
              <a:rPr lang="en-US" dirty="0" smtClean="0"/>
              <a:t>ASQ:SE Scoring (page 8)</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590800"/>
            <a:ext cx="8047652" cy="1905000"/>
          </a:xfrm>
          <a:prstGeom prst="rect">
            <a:avLst/>
          </a:prstGeom>
          <a:solidFill>
            <a:srgbClr val="FFFF00">
              <a:alpha val="48000"/>
            </a:srgbClr>
          </a:solidFill>
          <a:ln>
            <a:noFill/>
          </a:ln>
          <a:effectLst/>
        </p:spPr>
      </p:pic>
      <p:sp>
        <p:nvSpPr>
          <p:cNvPr id="5" name="Oval 4"/>
          <p:cNvSpPr/>
          <p:nvPr/>
        </p:nvSpPr>
        <p:spPr>
          <a:xfrm>
            <a:off x="7730836" y="4038600"/>
            <a:ext cx="6096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991094"/>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86800" cy="4525963"/>
          </a:xfrm>
        </p:spPr>
        <p:txBody>
          <a:bodyPr/>
          <a:lstStyle/>
          <a:p>
            <a:r>
              <a:rPr lang="en-US" sz="2400" dirty="0"/>
              <a:t>Write total score again in the box titled </a:t>
            </a:r>
            <a:r>
              <a:rPr lang="en-US" sz="2400" b="1" dirty="0"/>
              <a:t>Child’s ASQ:SE Score</a:t>
            </a:r>
            <a:r>
              <a:rPr lang="en-US" sz="2400" dirty="0"/>
              <a:t> under “Score Interpretation” #2</a:t>
            </a:r>
            <a:r>
              <a:rPr lang="en-US" sz="2400" b="1" dirty="0"/>
              <a:t>. </a:t>
            </a:r>
          </a:p>
          <a:p>
            <a:endParaRPr lang="en-US" sz="1600" b="1" dirty="0" smtClean="0"/>
          </a:p>
          <a:p>
            <a:pPr marL="109728" indent="0">
              <a:buNone/>
            </a:pPr>
            <a:r>
              <a:rPr lang="en-US" sz="1600" b="1" u="sng" dirty="0" smtClean="0"/>
              <a:t>Example: </a:t>
            </a:r>
            <a:r>
              <a:rPr lang="en-US" sz="1600" b="1" dirty="0" smtClean="0"/>
              <a:t>(48 month form, page 8)</a:t>
            </a:r>
            <a:endParaRPr lang="en-US" sz="1600" b="1" dirty="0"/>
          </a:p>
          <a:p>
            <a:endParaRPr lang="en-US" dirty="0"/>
          </a:p>
        </p:txBody>
      </p:sp>
      <p:sp>
        <p:nvSpPr>
          <p:cNvPr id="5" name="Slide Number Placeholder 4"/>
          <p:cNvSpPr>
            <a:spLocks noGrp="1"/>
          </p:cNvSpPr>
          <p:nvPr>
            <p:ph type="sldNum" sz="quarter" idx="12"/>
          </p:nvPr>
        </p:nvSpPr>
        <p:spPr/>
        <p:txBody>
          <a:bodyPr/>
          <a:lstStyle/>
          <a:p>
            <a:fld id="{0DD744FC-DA44-4D96-95AB-9D32EDEB19EC}" type="slidenum">
              <a:rPr lang="en-US" smtClean="0"/>
              <a:pPr/>
              <a:t>34</a:t>
            </a:fld>
            <a:endParaRPr lang="en-US"/>
          </a:p>
        </p:txBody>
      </p:sp>
      <p:sp>
        <p:nvSpPr>
          <p:cNvPr id="3" name="Title 2"/>
          <p:cNvSpPr>
            <a:spLocks noGrp="1"/>
          </p:cNvSpPr>
          <p:nvPr>
            <p:ph type="title"/>
          </p:nvPr>
        </p:nvSpPr>
        <p:spPr/>
        <p:txBody>
          <a:bodyPr/>
          <a:lstStyle/>
          <a:p>
            <a:r>
              <a:rPr lang="en-US" dirty="0" smtClean="0"/>
              <a:t>ASQ:SE Scoring (page 8)</a:t>
            </a:r>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92" y="2971799"/>
            <a:ext cx="9113608" cy="322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031182" y="5726274"/>
            <a:ext cx="14478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85711"/>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a:bodyPr>
          <a:lstStyle/>
          <a:p>
            <a:r>
              <a:rPr lang="en-US" sz="2800" dirty="0" smtClean="0"/>
              <a:t>Compare the child’s score with the cutoff score listed.</a:t>
            </a:r>
          </a:p>
          <a:p>
            <a:r>
              <a:rPr lang="en-US" sz="2800" dirty="0" smtClean="0"/>
              <a:t>Complete a Mental Health &amp; Disabilities POA for any and all of the following:</a:t>
            </a:r>
          </a:p>
          <a:p>
            <a:pPr lvl="1"/>
            <a:r>
              <a:rPr lang="en-US" sz="2400" dirty="0" smtClean="0"/>
              <a:t>Child’s score falls </a:t>
            </a:r>
            <a:r>
              <a:rPr lang="en-US" sz="2400" u="sng" dirty="0" smtClean="0"/>
              <a:t>ABOVE</a:t>
            </a:r>
            <a:r>
              <a:rPr lang="en-US" sz="2400" dirty="0" smtClean="0"/>
              <a:t> the cutoff score for that age (NOTE: If child’s score is EQUAL to the cutoff score, the score is considered passing)</a:t>
            </a:r>
          </a:p>
          <a:p>
            <a:pPr lvl="1"/>
            <a:r>
              <a:rPr lang="en-US" sz="2400" dirty="0" smtClean="0"/>
              <a:t>Any of the “Check if this is a Concern” bubbles are marked</a:t>
            </a:r>
          </a:p>
          <a:p>
            <a:pPr lvl="1"/>
            <a:r>
              <a:rPr lang="en-US" sz="2400" dirty="0" smtClean="0"/>
              <a:t>Parent expressed concerns on the open-ended questions at the end of the ASQ:SE</a:t>
            </a:r>
          </a:p>
        </p:txBody>
      </p:sp>
      <p:sp>
        <p:nvSpPr>
          <p:cNvPr id="4" name="Slide Number Placeholder 3"/>
          <p:cNvSpPr>
            <a:spLocks noGrp="1"/>
          </p:cNvSpPr>
          <p:nvPr>
            <p:ph type="sldNum" sz="quarter" idx="12"/>
          </p:nvPr>
        </p:nvSpPr>
        <p:spPr/>
        <p:txBody>
          <a:bodyPr/>
          <a:lstStyle/>
          <a:p>
            <a:fld id="{0DD744FC-DA44-4D96-95AB-9D32EDEB19EC}" type="slidenum">
              <a:rPr lang="en-US" smtClean="0"/>
              <a:pPr/>
              <a:t>35</a:t>
            </a:fld>
            <a:endParaRPr lang="en-US"/>
          </a:p>
        </p:txBody>
      </p:sp>
      <p:sp>
        <p:nvSpPr>
          <p:cNvPr id="3" name="Title 2"/>
          <p:cNvSpPr>
            <a:spLocks noGrp="1"/>
          </p:cNvSpPr>
          <p:nvPr>
            <p:ph type="title"/>
          </p:nvPr>
        </p:nvSpPr>
        <p:spPr>
          <a:xfrm>
            <a:off x="457200" y="274638"/>
            <a:ext cx="8229600" cy="944562"/>
          </a:xfrm>
        </p:spPr>
        <p:txBody>
          <a:bodyPr/>
          <a:lstStyle/>
          <a:p>
            <a:r>
              <a:rPr lang="en-US" dirty="0" smtClean="0"/>
              <a:t>ASQ:SE Scoring</a:t>
            </a:r>
            <a:endParaRPr lang="en-US"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will enter the ASQ:SE as Obtain Additional Information if:</a:t>
            </a:r>
          </a:p>
          <a:p>
            <a:pPr lvl="1"/>
            <a:r>
              <a:rPr lang="en-US" sz="2400" dirty="0" smtClean="0"/>
              <a:t>Child’s score falls </a:t>
            </a:r>
            <a:r>
              <a:rPr lang="en-US" sz="2400" u="sng" dirty="0" smtClean="0"/>
              <a:t>ABOVE</a:t>
            </a:r>
            <a:r>
              <a:rPr lang="en-US" sz="2400" dirty="0" smtClean="0"/>
              <a:t> the cutoff score for that age (NOTE: If child’s score is EQUAL to the cutoff score, the score is considered passing)</a:t>
            </a:r>
          </a:p>
          <a:p>
            <a:pPr lvl="1"/>
            <a:r>
              <a:rPr lang="en-US" sz="2400" dirty="0" smtClean="0"/>
              <a:t>Any of the “Check if this is a Concern” bubbles are marked</a:t>
            </a:r>
          </a:p>
          <a:p>
            <a:pPr lvl="1">
              <a:buNone/>
            </a:pPr>
            <a:r>
              <a:rPr lang="en-US" sz="2400" dirty="0" smtClean="0"/>
              <a:t>OR</a:t>
            </a:r>
          </a:p>
          <a:p>
            <a:pPr lvl="1"/>
            <a:r>
              <a:rPr lang="en-US" sz="2400" dirty="0" smtClean="0"/>
              <a:t>Parent expressed concerns on the open-ended questions at the end of the ASQ:SE</a:t>
            </a:r>
          </a:p>
        </p:txBody>
      </p:sp>
      <p:sp>
        <p:nvSpPr>
          <p:cNvPr id="3" name="Slide Number Placeholder 2"/>
          <p:cNvSpPr>
            <a:spLocks noGrp="1"/>
          </p:cNvSpPr>
          <p:nvPr>
            <p:ph type="sldNum" sz="quarter" idx="12"/>
          </p:nvPr>
        </p:nvSpPr>
        <p:spPr/>
        <p:txBody>
          <a:bodyPr/>
          <a:lstStyle/>
          <a:p>
            <a:fld id="{0DD744FC-DA44-4D96-95AB-9D32EDEB19EC}" type="slidenum">
              <a:rPr lang="en-US" smtClean="0"/>
              <a:pPr/>
              <a:t>36</a:t>
            </a:fld>
            <a:endParaRPr lang="en-US"/>
          </a:p>
        </p:txBody>
      </p:sp>
      <p:sp>
        <p:nvSpPr>
          <p:cNvPr id="4" name="Title 3"/>
          <p:cNvSpPr>
            <a:spLocks noGrp="1"/>
          </p:cNvSpPr>
          <p:nvPr>
            <p:ph type="title"/>
          </p:nvPr>
        </p:nvSpPr>
        <p:spPr/>
        <p:txBody>
          <a:bodyPr/>
          <a:lstStyle/>
          <a:p>
            <a:r>
              <a:rPr lang="en-US" dirty="0" smtClean="0"/>
              <a:t>In </a:t>
            </a:r>
            <a:r>
              <a:rPr lang="en-US" dirty="0" err="1" smtClean="0"/>
              <a:t>ChildPlus</a:t>
            </a:r>
            <a:endParaRPr lang="en-US"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lstStyle/>
          <a:p>
            <a:r>
              <a:rPr lang="en-US" dirty="0" smtClean="0"/>
              <a:t>Remember to document all screenings and POAs in Child Plus before filing the forms in the Child Plus folder </a:t>
            </a:r>
            <a:r>
              <a:rPr lang="en-US" dirty="0" smtClean="0"/>
              <a:t>for monitors to review.</a:t>
            </a:r>
            <a:endParaRPr lang="en-US" dirty="0" smtClean="0"/>
          </a:p>
          <a:p>
            <a:r>
              <a:rPr lang="en-US" dirty="0" smtClean="0"/>
              <a:t>ALL screenings are confidential and need to be </a:t>
            </a:r>
            <a:r>
              <a:rPr lang="en-US" u="sng" dirty="0" smtClean="0"/>
              <a:t>locked up </a:t>
            </a:r>
            <a:r>
              <a:rPr lang="en-US" dirty="0" smtClean="0"/>
              <a:t>when they are not being used.</a:t>
            </a:r>
            <a:endParaRPr lang="en-US" dirty="0"/>
          </a:p>
        </p:txBody>
      </p:sp>
      <p:sp>
        <p:nvSpPr>
          <p:cNvPr id="4" name="Slide Number Placeholder 3"/>
          <p:cNvSpPr>
            <a:spLocks noGrp="1"/>
          </p:cNvSpPr>
          <p:nvPr>
            <p:ph type="sldNum" sz="quarter" idx="12"/>
          </p:nvPr>
        </p:nvSpPr>
        <p:spPr/>
        <p:txBody>
          <a:bodyPr/>
          <a:lstStyle/>
          <a:p>
            <a:fld id="{0DD744FC-DA44-4D96-95AB-9D32EDEB19EC}" type="slidenum">
              <a:rPr lang="en-US" smtClean="0"/>
              <a:pPr/>
              <a:t>37</a:t>
            </a:fld>
            <a:endParaRPr lang="en-US"/>
          </a:p>
        </p:txBody>
      </p:sp>
      <p:sp>
        <p:nvSpPr>
          <p:cNvPr id="3" name="Title 2"/>
          <p:cNvSpPr>
            <a:spLocks noGrp="1"/>
          </p:cNvSpPr>
          <p:nvPr>
            <p:ph type="title"/>
          </p:nvPr>
        </p:nvSpPr>
        <p:spPr>
          <a:xfrm>
            <a:off x="457200" y="274638"/>
            <a:ext cx="8229600" cy="944562"/>
          </a:xfrm>
        </p:spPr>
        <p:txBody>
          <a:bodyPr/>
          <a:lstStyle/>
          <a:p>
            <a:r>
              <a:rPr lang="en-US" dirty="0" smtClean="0"/>
              <a:t>Documentation</a:t>
            </a:r>
            <a:endParaRPr lang="en-US" dirty="0"/>
          </a:p>
        </p:txBody>
      </p:sp>
      <p:pic>
        <p:nvPicPr>
          <p:cNvPr id="43014" name="Picture 6" descr="http://orekeylocksmith.com/wp-content/uploads/2012/01/File-Cabinet-Lock1.jpg"/>
          <p:cNvPicPr>
            <a:picLocks noChangeAspect="1" noChangeArrowheads="1"/>
          </p:cNvPicPr>
          <p:nvPr/>
        </p:nvPicPr>
        <p:blipFill>
          <a:blip r:embed="rId2" cstate="print"/>
          <a:srcRect/>
          <a:stretch>
            <a:fillRect/>
          </a:stretch>
        </p:blipFill>
        <p:spPr bwMode="auto">
          <a:xfrm>
            <a:off x="3680790" y="3886200"/>
            <a:ext cx="3863009" cy="2514600"/>
          </a:xfrm>
          <a:prstGeom prst="rect">
            <a:avLst/>
          </a:prstGeom>
          <a:noFill/>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190072" cy="5950744"/>
          </a:xfrm>
        </p:spPr>
        <p:txBody>
          <a:bodyPr>
            <a:noAutofit/>
          </a:bodyPr>
          <a:lstStyle/>
          <a:p>
            <a:pPr algn="ctr">
              <a:buNone/>
            </a:pPr>
            <a:r>
              <a:rPr lang="en-US" sz="3600" dirty="0" smtClean="0"/>
              <a:t>You have now completed training for the Ages and Stages Questionnaire: Social-Emotional!</a:t>
            </a:r>
          </a:p>
          <a:p>
            <a:pPr algn="ctr">
              <a:buNone/>
            </a:pPr>
            <a:endParaRPr lang="en-US" sz="3600" dirty="0" smtClean="0"/>
          </a:p>
          <a:p>
            <a:pPr algn="ctr">
              <a:buNone/>
            </a:pPr>
            <a:r>
              <a:rPr lang="en-US" sz="3600" dirty="0" smtClean="0"/>
              <a:t>If you have any questions, please feel free to contact:</a:t>
            </a:r>
          </a:p>
          <a:p>
            <a:pPr algn="ctr">
              <a:buNone/>
            </a:pPr>
            <a:r>
              <a:rPr lang="en-US" sz="3600" dirty="0" smtClean="0"/>
              <a:t>Matilda Elizondo 762-8815 </a:t>
            </a:r>
            <a:r>
              <a:rPr lang="en-US" sz="3600" dirty="0" err="1" smtClean="0"/>
              <a:t>ext</a:t>
            </a:r>
            <a:r>
              <a:rPr lang="en-US" sz="3600" dirty="0" smtClean="0"/>
              <a:t>: 1059</a:t>
            </a:r>
          </a:p>
          <a:p>
            <a:pPr algn="ctr">
              <a:buNone/>
            </a:pPr>
            <a:r>
              <a:rPr lang="en-US" sz="3600" dirty="0" smtClean="0"/>
              <a:t>Blanca Herron: 762-8815</a:t>
            </a:r>
          </a:p>
          <a:p>
            <a:pPr algn="ctr">
              <a:buNone/>
            </a:pPr>
            <a:r>
              <a:rPr lang="en-US" sz="3600" dirty="0" smtClean="0"/>
              <a:t>Billie Carrizales: 762-8815</a:t>
            </a:r>
            <a:endParaRPr lang="en-US" sz="3600" dirty="0"/>
          </a:p>
        </p:txBody>
      </p:sp>
      <p:sp>
        <p:nvSpPr>
          <p:cNvPr id="3" name="Slide Number Placeholder 2"/>
          <p:cNvSpPr>
            <a:spLocks noGrp="1"/>
          </p:cNvSpPr>
          <p:nvPr>
            <p:ph type="sldNum" sz="quarter" idx="12"/>
          </p:nvPr>
        </p:nvSpPr>
        <p:spPr/>
        <p:txBody>
          <a:bodyPr/>
          <a:lstStyle/>
          <a:p>
            <a:fld id="{0DD744FC-DA44-4D96-95AB-9D32EDEB19EC}" type="slidenum">
              <a:rPr lang="en-US" smtClean="0"/>
              <a:pPr/>
              <a:t>38</a:t>
            </a:fld>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05400"/>
          </a:xfrm>
        </p:spPr>
        <p:txBody>
          <a:bodyPr>
            <a:normAutofit fontScale="92500" lnSpcReduction="20000"/>
          </a:bodyPr>
          <a:lstStyle/>
          <a:p>
            <a:pPr>
              <a:buNone/>
            </a:pPr>
            <a:r>
              <a:rPr lang="en-US" b="1" dirty="0" smtClean="0"/>
              <a:t>§ 1304.20 (b) (1): </a:t>
            </a:r>
            <a:endParaRPr lang="en-US" dirty="0" smtClean="0"/>
          </a:p>
          <a:p>
            <a:pPr>
              <a:buNone/>
            </a:pPr>
            <a:r>
              <a:rPr lang="en-US" dirty="0" smtClean="0"/>
              <a:t>(b) Screening for developmental, sensory, and behavioral concerns. </a:t>
            </a:r>
          </a:p>
          <a:p>
            <a:pPr>
              <a:buNone/>
            </a:pPr>
            <a:r>
              <a:rPr lang="en-US" dirty="0" smtClean="0"/>
              <a:t>	(1) In collaboration with each child's parent, and </a:t>
            </a:r>
            <a:r>
              <a:rPr lang="en-US" b="1" i="1" dirty="0" smtClean="0"/>
              <a:t>within 45 calendar days</a:t>
            </a:r>
            <a:r>
              <a:rPr lang="en-US" dirty="0" smtClean="0"/>
              <a:t> of the child's entry into the program, grantee and delegate agencies must perform or obtain linguistically and age appropriate screening procedures to identify concerns regarding a child's developmental, sensory (visual and auditory), behavioral, motor, language, social, cognitive, perceptual, and emotional skills (see 45 CFR 1308.6(b)(3) for additional information). To the greatest extent possible, these screening procedures must be sensitive to the child's cultural background. </a:t>
            </a:r>
            <a:endParaRPr lang="en-US" dirty="0"/>
          </a:p>
        </p:txBody>
      </p:sp>
      <p:sp>
        <p:nvSpPr>
          <p:cNvPr id="4" name="Slide Number Placeholder 3"/>
          <p:cNvSpPr>
            <a:spLocks noGrp="1"/>
          </p:cNvSpPr>
          <p:nvPr>
            <p:ph type="sldNum" sz="quarter" idx="12"/>
          </p:nvPr>
        </p:nvSpPr>
        <p:spPr/>
        <p:txBody>
          <a:bodyPr/>
          <a:lstStyle/>
          <a:p>
            <a:fld id="{0DD744FC-DA44-4D96-95AB-9D32EDEB19EC}" type="slidenum">
              <a:rPr lang="en-US" smtClean="0"/>
              <a:pPr/>
              <a:t>4</a:t>
            </a:fld>
            <a:endParaRPr lang="en-US"/>
          </a:p>
        </p:txBody>
      </p:sp>
      <p:sp>
        <p:nvSpPr>
          <p:cNvPr id="3" name="Title 2"/>
          <p:cNvSpPr>
            <a:spLocks noGrp="1"/>
          </p:cNvSpPr>
          <p:nvPr>
            <p:ph type="title"/>
          </p:nvPr>
        </p:nvSpPr>
        <p:spPr/>
        <p:txBody>
          <a:bodyPr/>
          <a:lstStyle/>
          <a:p>
            <a:r>
              <a:rPr lang="en-US" dirty="0" smtClean="0"/>
              <a:t>Performance Standard</a:t>
            </a:r>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672" y="1251226"/>
            <a:ext cx="8229600" cy="4330891"/>
          </a:xfrm>
        </p:spPr>
        <p:txBody>
          <a:bodyPr>
            <a:normAutofit/>
          </a:bodyPr>
          <a:lstStyle/>
          <a:p>
            <a:pPr>
              <a:buFont typeface="Wingdings" pitchFamily="2" charset="2"/>
              <a:buChar char="v"/>
            </a:pPr>
            <a:r>
              <a:rPr lang="en-US" dirty="0" smtClean="0"/>
              <a:t>ASQ-SE (45 day item) Grantee sites ASQ- SE will be completed at time of enrollment for all children</a:t>
            </a:r>
          </a:p>
          <a:p>
            <a:pPr>
              <a:buNone/>
            </a:pPr>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0DD744FC-DA44-4D96-95AB-9D32EDEB19EC}" type="slidenum">
              <a:rPr lang="en-US" smtClean="0"/>
              <a:pPr/>
              <a:t>5</a:t>
            </a:fld>
            <a:endParaRPr lang="en-US"/>
          </a:p>
        </p:txBody>
      </p:sp>
      <p:sp>
        <p:nvSpPr>
          <p:cNvPr id="3" name="Title 2"/>
          <p:cNvSpPr>
            <a:spLocks noGrp="1"/>
          </p:cNvSpPr>
          <p:nvPr>
            <p:ph type="title"/>
          </p:nvPr>
        </p:nvSpPr>
        <p:spPr/>
        <p:txBody>
          <a:bodyPr>
            <a:normAutofit/>
          </a:bodyPr>
          <a:lstStyle/>
          <a:p>
            <a:r>
              <a:rPr lang="en-US" dirty="0" smtClean="0"/>
              <a:t>When do we use the ASQ:SE?</a:t>
            </a:r>
            <a:endParaRPr lang="en-US" dirty="0"/>
          </a:p>
        </p:txBody>
      </p:sp>
      <p:pic>
        <p:nvPicPr>
          <p:cNvPr id="43010" name="Picture 2" descr="http://epilepsyu.com/wp-content/uploads/2012/01/young-children.jpg"/>
          <p:cNvPicPr>
            <a:picLocks noChangeAspect="1" noChangeArrowheads="1"/>
          </p:cNvPicPr>
          <p:nvPr/>
        </p:nvPicPr>
        <p:blipFill>
          <a:blip r:embed="rId2" cstate="print"/>
          <a:srcRect/>
          <a:stretch>
            <a:fillRect/>
          </a:stretch>
        </p:blipFill>
        <p:spPr bwMode="auto">
          <a:xfrm>
            <a:off x="3048000" y="4114800"/>
            <a:ext cx="5105400" cy="2884592"/>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screening form comes in</a:t>
            </a:r>
            <a:r>
              <a:rPr lang="en-US" dirty="0" smtClean="0">
                <a:solidFill>
                  <a:srgbClr val="FF0000"/>
                </a:solidFill>
              </a:rPr>
              <a:t> eight</a:t>
            </a:r>
            <a:r>
              <a:rPr lang="en-US" dirty="0" smtClean="0"/>
              <a:t> different ages: </a:t>
            </a:r>
          </a:p>
          <a:p>
            <a:pPr lvl="1"/>
            <a:r>
              <a:rPr lang="en-US" dirty="0" smtClean="0"/>
              <a:t>6 months</a:t>
            </a:r>
          </a:p>
          <a:p>
            <a:pPr lvl="1"/>
            <a:r>
              <a:rPr lang="en-US" dirty="0" smtClean="0"/>
              <a:t>12 months</a:t>
            </a:r>
          </a:p>
          <a:p>
            <a:pPr lvl="1"/>
            <a:r>
              <a:rPr lang="en-US" dirty="0" smtClean="0"/>
              <a:t>18 months</a:t>
            </a:r>
          </a:p>
          <a:p>
            <a:pPr lvl="1"/>
            <a:r>
              <a:rPr lang="en-US" dirty="0" smtClean="0"/>
              <a:t>24 months                           </a:t>
            </a:r>
          </a:p>
          <a:p>
            <a:pPr lvl="1"/>
            <a:r>
              <a:rPr lang="en-US" dirty="0" smtClean="0"/>
              <a:t>30 months</a:t>
            </a:r>
          </a:p>
          <a:p>
            <a:pPr lvl="1"/>
            <a:r>
              <a:rPr lang="en-US" dirty="0" smtClean="0"/>
              <a:t>36 months</a:t>
            </a:r>
          </a:p>
          <a:p>
            <a:pPr lvl="1"/>
            <a:r>
              <a:rPr lang="en-US" dirty="0" smtClean="0"/>
              <a:t>48 months</a:t>
            </a:r>
          </a:p>
          <a:p>
            <a:pPr lvl="1"/>
            <a:r>
              <a:rPr lang="en-US" dirty="0" smtClean="0"/>
              <a:t>60 months</a:t>
            </a:r>
          </a:p>
        </p:txBody>
      </p:sp>
      <p:sp>
        <p:nvSpPr>
          <p:cNvPr id="4" name="Slide Number Placeholder 3"/>
          <p:cNvSpPr>
            <a:spLocks noGrp="1"/>
          </p:cNvSpPr>
          <p:nvPr>
            <p:ph type="sldNum" sz="quarter" idx="12"/>
          </p:nvPr>
        </p:nvSpPr>
        <p:spPr/>
        <p:txBody>
          <a:bodyPr/>
          <a:lstStyle/>
          <a:p>
            <a:fld id="{0DD744FC-DA44-4D96-95AB-9D32EDEB19EC}" type="slidenum">
              <a:rPr lang="en-US" smtClean="0"/>
              <a:pPr/>
              <a:t>6</a:t>
            </a:fld>
            <a:endParaRPr lang="en-US"/>
          </a:p>
        </p:txBody>
      </p:sp>
      <p:sp>
        <p:nvSpPr>
          <p:cNvPr id="3" name="Title 2"/>
          <p:cNvSpPr>
            <a:spLocks noGrp="1"/>
          </p:cNvSpPr>
          <p:nvPr>
            <p:ph type="title"/>
          </p:nvPr>
        </p:nvSpPr>
        <p:spPr/>
        <p:txBody>
          <a:bodyPr/>
          <a:lstStyle/>
          <a:p>
            <a:r>
              <a:rPr lang="en-US" dirty="0" smtClean="0"/>
              <a:t>Knowing which form to use</a:t>
            </a:r>
            <a:endParaRPr lang="en-US"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the child’s chronological age in months to determine which form to use. The front page has the age (in months) at which each form should be used. </a:t>
            </a:r>
          </a:p>
        </p:txBody>
      </p:sp>
      <p:sp>
        <p:nvSpPr>
          <p:cNvPr id="3" name="Slide Number Placeholder 2"/>
          <p:cNvSpPr>
            <a:spLocks noGrp="1"/>
          </p:cNvSpPr>
          <p:nvPr>
            <p:ph type="sldNum" sz="quarter" idx="12"/>
          </p:nvPr>
        </p:nvSpPr>
        <p:spPr/>
        <p:txBody>
          <a:bodyPr/>
          <a:lstStyle/>
          <a:p>
            <a:fld id="{0DD744FC-DA44-4D96-95AB-9D32EDEB19EC}" type="slidenum">
              <a:rPr lang="en-US" smtClean="0"/>
              <a:pPr/>
              <a:t>7</a:t>
            </a:fld>
            <a:endParaRPr lang="en-US"/>
          </a:p>
        </p:txBody>
      </p:sp>
      <p:sp>
        <p:nvSpPr>
          <p:cNvPr id="4" name="Title 3"/>
          <p:cNvSpPr>
            <a:spLocks noGrp="1"/>
          </p:cNvSpPr>
          <p:nvPr>
            <p:ph type="title"/>
          </p:nvPr>
        </p:nvSpPr>
        <p:spPr/>
        <p:txBody>
          <a:bodyPr/>
          <a:lstStyle/>
          <a:p>
            <a:r>
              <a:rPr lang="en-US" dirty="0" smtClean="0"/>
              <a:t>Knowing which form to use</a:t>
            </a:r>
            <a:endParaRPr lang="en-US"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443" y="990601"/>
            <a:ext cx="7125112" cy="2285999"/>
          </a:xfrm>
        </p:spPr>
        <p:txBody>
          <a:bodyPr>
            <a:normAutofit/>
          </a:bodyPr>
          <a:lstStyle/>
          <a:p>
            <a:r>
              <a:rPr lang="en-US" dirty="0" smtClean="0"/>
              <a:t>To determine age in months, you must first determine age in years:</a:t>
            </a:r>
          </a:p>
          <a:p>
            <a:r>
              <a:rPr lang="en-US" dirty="0" smtClean="0"/>
              <a:t>On a piece of paper, write out the screening date and child’s DOB in the following format:</a:t>
            </a:r>
          </a:p>
          <a:p>
            <a:endParaRPr lang="en-US" dirty="0" smtClean="0"/>
          </a:p>
        </p:txBody>
      </p:sp>
      <p:sp>
        <p:nvSpPr>
          <p:cNvPr id="2" name="Title 1"/>
          <p:cNvSpPr>
            <a:spLocks noGrp="1"/>
          </p:cNvSpPr>
          <p:nvPr>
            <p:ph type="title"/>
          </p:nvPr>
        </p:nvSpPr>
        <p:spPr>
          <a:xfrm>
            <a:off x="990600" y="304801"/>
            <a:ext cx="7125113" cy="838200"/>
          </a:xfrm>
        </p:spPr>
        <p:txBody>
          <a:bodyPr/>
          <a:lstStyle/>
          <a:p>
            <a:r>
              <a:rPr lang="en-US" dirty="0" smtClean="0"/>
              <a:t>Chronological Age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4156660"/>
              </p:ext>
            </p:extLst>
          </p:nvPr>
        </p:nvGraphicFramePr>
        <p:xfrm>
          <a:off x="1066800" y="3429001"/>
          <a:ext cx="6934200" cy="1440515"/>
        </p:xfrm>
        <a:graphic>
          <a:graphicData uri="http://schemas.openxmlformats.org/drawingml/2006/table">
            <a:tbl>
              <a:tblPr firstRow="1" bandRow="1">
                <a:tableStyleId>{5C22544A-7EE6-4342-B048-85BDC9FD1C3A}</a:tableStyleId>
              </a:tblPr>
              <a:tblGrid>
                <a:gridCol w="2311400"/>
                <a:gridCol w="2311400"/>
                <a:gridCol w="2311400"/>
              </a:tblGrid>
              <a:tr h="449916">
                <a:tc>
                  <a:txBody>
                    <a:bodyPr/>
                    <a:lstStyle/>
                    <a:p>
                      <a:r>
                        <a:rPr lang="en-US" dirty="0" smtClean="0">
                          <a:solidFill>
                            <a:schemeClr val="tx1"/>
                          </a:solidFill>
                        </a:rPr>
                        <a:t>YEAR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MONTH</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DAY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683">
                <a:tc>
                  <a:txBody>
                    <a:bodyPr/>
                    <a:lstStyle/>
                    <a:p>
                      <a:r>
                        <a:rPr lang="en-US" dirty="0" smtClean="0"/>
                        <a:t>Screening Year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Screening Month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Screening 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916">
                <a:tc>
                  <a:txBody>
                    <a:bodyPr/>
                    <a:lstStyle/>
                    <a:p>
                      <a:r>
                        <a:rPr lang="en-US" dirty="0" smtClean="0"/>
                        <a:t>Year Born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Month Born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Day Born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09616926"/>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7772400" cy="4495800"/>
          </a:xfrm>
        </p:spPr>
        <p:txBody>
          <a:bodyPr>
            <a:normAutofit/>
          </a:bodyPr>
          <a:lstStyle/>
          <a:p>
            <a:pPr>
              <a:spcBef>
                <a:spcPts val="600"/>
              </a:spcBef>
            </a:pPr>
            <a:r>
              <a:rPr lang="en-US" sz="2400" dirty="0" smtClean="0"/>
              <a:t>Subtract </a:t>
            </a:r>
            <a:r>
              <a:rPr lang="en-US" sz="2400" dirty="0"/>
              <a:t>the child’s </a:t>
            </a:r>
            <a:r>
              <a:rPr lang="en-US" sz="2400" dirty="0" smtClean="0">
                <a:solidFill>
                  <a:schemeClr val="accent2"/>
                </a:solidFill>
              </a:rPr>
              <a:t>Date of Birth </a:t>
            </a:r>
            <a:r>
              <a:rPr lang="en-US" sz="2400" dirty="0" smtClean="0"/>
              <a:t>from </a:t>
            </a:r>
            <a:r>
              <a:rPr lang="en-US" sz="2400" dirty="0"/>
              <a:t>the</a:t>
            </a:r>
            <a:r>
              <a:rPr lang="en-US" sz="2400" dirty="0">
                <a:solidFill>
                  <a:schemeClr val="accent2"/>
                </a:solidFill>
              </a:rPr>
              <a:t> </a:t>
            </a:r>
            <a:r>
              <a:rPr lang="en-US" sz="2400" dirty="0" smtClean="0">
                <a:solidFill>
                  <a:schemeClr val="accent2"/>
                </a:solidFill>
              </a:rPr>
              <a:t>Screening Date</a:t>
            </a:r>
            <a:r>
              <a:rPr lang="en-US" sz="2400" dirty="0" smtClean="0"/>
              <a:t>, </a:t>
            </a:r>
            <a:r>
              <a:rPr lang="en-US" sz="2400" dirty="0"/>
              <a:t>starting with the “Day” column (far right):</a:t>
            </a:r>
          </a:p>
          <a:p>
            <a:r>
              <a:rPr lang="en-US" sz="2400" dirty="0"/>
              <a:t>If </a:t>
            </a:r>
            <a:r>
              <a:rPr lang="en-US" sz="2400" dirty="0" smtClean="0">
                <a:solidFill>
                  <a:schemeClr val="accent2"/>
                </a:solidFill>
              </a:rPr>
              <a:t>Screening Day </a:t>
            </a:r>
            <a:r>
              <a:rPr lang="en-US" sz="2400" dirty="0"/>
              <a:t>is smaller than </a:t>
            </a:r>
            <a:r>
              <a:rPr lang="en-US" sz="2400" dirty="0" smtClean="0">
                <a:solidFill>
                  <a:schemeClr val="accent2"/>
                </a:solidFill>
              </a:rPr>
              <a:t>Day Born</a:t>
            </a:r>
            <a:r>
              <a:rPr lang="en-US" sz="2400" dirty="0" smtClean="0"/>
              <a:t>, </a:t>
            </a:r>
            <a:r>
              <a:rPr lang="en-US" sz="2400" dirty="0"/>
              <a:t>you have to “borrow” from the testing month:</a:t>
            </a:r>
          </a:p>
          <a:p>
            <a:pPr marL="457200" lvl="1" indent="0">
              <a:buNone/>
            </a:pPr>
            <a:r>
              <a:rPr lang="en-US" sz="2000" dirty="0" smtClean="0"/>
              <a:t>1. </a:t>
            </a:r>
            <a:r>
              <a:rPr lang="en-US" sz="2000" dirty="0" smtClean="0">
                <a:solidFill>
                  <a:srgbClr val="FF0000"/>
                </a:solidFill>
              </a:rPr>
              <a:t>Subtract </a:t>
            </a:r>
            <a:r>
              <a:rPr lang="en-US" sz="2000" b="1" i="1" dirty="0">
                <a:solidFill>
                  <a:srgbClr val="FF0000"/>
                </a:solidFill>
              </a:rPr>
              <a:t>1 month</a:t>
            </a:r>
            <a:r>
              <a:rPr lang="en-US" sz="2000" dirty="0">
                <a:solidFill>
                  <a:srgbClr val="FF0000"/>
                </a:solidFill>
              </a:rPr>
              <a:t> </a:t>
            </a:r>
            <a:r>
              <a:rPr lang="en-US" sz="2000" dirty="0"/>
              <a:t>from the </a:t>
            </a:r>
            <a:r>
              <a:rPr lang="en-US" sz="2000" dirty="0" smtClean="0">
                <a:solidFill>
                  <a:schemeClr val="accent2"/>
                </a:solidFill>
              </a:rPr>
              <a:t>Screening Month</a:t>
            </a:r>
            <a:r>
              <a:rPr lang="en-US" sz="2000" dirty="0" smtClean="0">
                <a:solidFill>
                  <a:srgbClr val="C00000"/>
                </a:solidFill>
              </a:rPr>
              <a:t> </a:t>
            </a:r>
            <a:r>
              <a:rPr lang="en-US" sz="2000" dirty="0"/>
              <a:t>and then,</a:t>
            </a:r>
          </a:p>
          <a:p>
            <a:pPr marL="457200" lvl="1" indent="0">
              <a:buNone/>
            </a:pPr>
            <a:r>
              <a:rPr lang="en-US" sz="2000" dirty="0" smtClean="0"/>
              <a:t>2.</a:t>
            </a:r>
            <a:r>
              <a:rPr lang="en-US" sz="2000" dirty="0" smtClean="0">
                <a:solidFill>
                  <a:srgbClr val="008000"/>
                </a:solidFill>
              </a:rPr>
              <a:t> Add </a:t>
            </a:r>
            <a:r>
              <a:rPr lang="en-US" sz="2000" b="1" i="1" dirty="0">
                <a:solidFill>
                  <a:srgbClr val="008000"/>
                </a:solidFill>
              </a:rPr>
              <a:t>30 days</a:t>
            </a:r>
            <a:r>
              <a:rPr lang="en-US" sz="2000" dirty="0">
                <a:solidFill>
                  <a:srgbClr val="008000"/>
                </a:solidFill>
              </a:rPr>
              <a:t> </a:t>
            </a:r>
            <a:r>
              <a:rPr lang="en-US" sz="2000" dirty="0"/>
              <a:t>to the </a:t>
            </a:r>
            <a:r>
              <a:rPr lang="en-US" sz="2000" dirty="0" smtClean="0">
                <a:solidFill>
                  <a:schemeClr val="accent2"/>
                </a:solidFill>
              </a:rPr>
              <a:t>Screening </a:t>
            </a:r>
            <a:r>
              <a:rPr lang="en-US" sz="2000" dirty="0">
                <a:solidFill>
                  <a:schemeClr val="accent2"/>
                </a:solidFill>
              </a:rPr>
              <a:t>D</a:t>
            </a:r>
            <a:r>
              <a:rPr lang="en-US" sz="2000" dirty="0" smtClean="0">
                <a:solidFill>
                  <a:schemeClr val="accent2"/>
                </a:solidFill>
              </a:rPr>
              <a:t>ay</a:t>
            </a:r>
            <a:r>
              <a:rPr lang="en-US" sz="2000" dirty="0">
                <a:solidFill>
                  <a:schemeClr val="accent2"/>
                </a:solidFill>
              </a:rPr>
              <a:t>. </a:t>
            </a:r>
            <a:r>
              <a:rPr lang="en-US" sz="2000" dirty="0"/>
              <a:t>(Always add 30 days, regardless of what month it is.)</a:t>
            </a:r>
            <a:endParaRPr lang="en-US" sz="1600" dirty="0"/>
          </a:p>
          <a:p>
            <a:pPr marL="457200" lvl="1" indent="0">
              <a:buNone/>
            </a:pPr>
            <a:r>
              <a:rPr lang="en-US" sz="2000" dirty="0"/>
              <a:t>3</a:t>
            </a:r>
            <a:r>
              <a:rPr lang="en-US" sz="2000" dirty="0" smtClean="0"/>
              <a:t>. Continue </a:t>
            </a:r>
            <a:r>
              <a:rPr lang="en-US" sz="2000" dirty="0"/>
              <a:t>subtracting </a:t>
            </a:r>
            <a:r>
              <a:rPr lang="en-US" sz="2000" dirty="0" smtClean="0">
                <a:solidFill>
                  <a:schemeClr val="accent2"/>
                </a:solidFill>
              </a:rPr>
              <a:t>Day Born </a:t>
            </a:r>
            <a:r>
              <a:rPr lang="en-US" sz="2000" dirty="0" smtClean="0"/>
              <a:t>from </a:t>
            </a:r>
            <a:r>
              <a:rPr lang="en-US" sz="2000" dirty="0" smtClean="0">
                <a:solidFill>
                  <a:schemeClr val="accent2"/>
                </a:solidFill>
              </a:rPr>
              <a:t>Screening Day</a:t>
            </a:r>
            <a:r>
              <a:rPr lang="en-US" sz="2000" dirty="0"/>
              <a:t>.</a:t>
            </a:r>
            <a:endParaRPr lang="en-US" sz="2000" dirty="0">
              <a:solidFill>
                <a:schemeClr val="accent2"/>
              </a:solidFill>
            </a:endParaRPr>
          </a:p>
          <a:p>
            <a:endParaRPr lang="en-US" dirty="0"/>
          </a:p>
          <a:p>
            <a:endParaRPr lang="en-US" dirty="0"/>
          </a:p>
        </p:txBody>
      </p:sp>
      <p:sp>
        <p:nvSpPr>
          <p:cNvPr id="2" name="Title 1"/>
          <p:cNvSpPr>
            <a:spLocks noGrp="1"/>
          </p:cNvSpPr>
          <p:nvPr>
            <p:ph type="title"/>
          </p:nvPr>
        </p:nvSpPr>
        <p:spPr>
          <a:xfrm>
            <a:off x="990600" y="152400"/>
            <a:ext cx="7125113" cy="1066801"/>
          </a:xfrm>
        </p:spPr>
        <p:txBody>
          <a:bodyPr/>
          <a:lstStyle/>
          <a:p>
            <a:r>
              <a:rPr lang="en-US" dirty="0" smtClean="0"/>
              <a:t>Chronological Age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68347747"/>
              </p:ext>
            </p:extLst>
          </p:nvPr>
        </p:nvGraphicFramePr>
        <p:xfrm>
          <a:off x="1295400" y="4724400"/>
          <a:ext cx="6934200" cy="1440515"/>
        </p:xfrm>
        <a:graphic>
          <a:graphicData uri="http://schemas.openxmlformats.org/drawingml/2006/table">
            <a:tbl>
              <a:tblPr firstRow="1" bandRow="1">
                <a:tableStyleId>{5C22544A-7EE6-4342-B048-85BDC9FD1C3A}</a:tableStyleId>
              </a:tblPr>
              <a:tblGrid>
                <a:gridCol w="2311400"/>
                <a:gridCol w="2311400"/>
                <a:gridCol w="2311400"/>
              </a:tblGrid>
              <a:tr h="449916">
                <a:tc>
                  <a:txBody>
                    <a:bodyPr/>
                    <a:lstStyle/>
                    <a:p>
                      <a:r>
                        <a:rPr lang="en-US" dirty="0" smtClean="0">
                          <a:solidFill>
                            <a:schemeClr val="tx1"/>
                          </a:solidFill>
                        </a:rPr>
                        <a:t>YEAR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MONTH</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DAY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683">
                <a:tc>
                  <a:txBody>
                    <a:bodyPr/>
                    <a:lstStyle/>
                    <a:p>
                      <a:r>
                        <a:rPr lang="en-US" dirty="0" smtClean="0"/>
                        <a:t>Screening Year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Screening Month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Screening 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9916">
                <a:tc>
                  <a:txBody>
                    <a:bodyPr/>
                    <a:lstStyle/>
                    <a:p>
                      <a:r>
                        <a:rPr lang="en-US" dirty="0" smtClean="0"/>
                        <a:t>Year Born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Month Born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Day Born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5080232"/>
      </p:ext>
    </p:extLst>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1561</TotalTime>
  <Words>1992</Words>
  <Application>Microsoft Office PowerPoint</Application>
  <PresentationFormat>On-screen Show (4:3)</PresentationFormat>
  <Paragraphs>354</Paragraphs>
  <Slides>38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Bradley Hand ITC</vt:lpstr>
      <vt:lpstr>Calibri</vt:lpstr>
      <vt:lpstr>Courier New</vt:lpstr>
      <vt:lpstr>Freestyle Script</vt:lpstr>
      <vt:lpstr>Kristen ITC</vt:lpstr>
      <vt:lpstr>Lucida Sans Unicode</vt:lpstr>
      <vt:lpstr>Verdana</vt:lpstr>
      <vt:lpstr>Wingdings</vt:lpstr>
      <vt:lpstr>Wingdings 2</vt:lpstr>
      <vt:lpstr>Wingdings 3</vt:lpstr>
      <vt:lpstr>Concourse</vt:lpstr>
      <vt:lpstr>Ages &amp; Stages Questionnaire:  Social-Emotional</vt:lpstr>
      <vt:lpstr>What the ASQ:SE is:</vt:lpstr>
      <vt:lpstr>What the ASQ:SE is NOT:</vt:lpstr>
      <vt:lpstr>Performance Standard</vt:lpstr>
      <vt:lpstr>When do we use the ASQ:SE?</vt:lpstr>
      <vt:lpstr>Knowing which form to use</vt:lpstr>
      <vt:lpstr>Knowing which form to use</vt:lpstr>
      <vt:lpstr>Chronological Age</vt:lpstr>
      <vt:lpstr>Chronological Age</vt:lpstr>
      <vt:lpstr>Calculating Days Example:</vt:lpstr>
      <vt:lpstr>Calculating Months:</vt:lpstr>
      <vt:lpstr>Calculating Years:</vt:lpstr>
      <vt:lpstr>Converting Age in Years to Age in Months:</vt:lpstr>
      <vt:lpstr>ASQ:SE Forms</vt:lpstr>
      <vt:lpstr>ASQ:SE Forms</vt:lpstr>
      <vt:lpstr>Chronological Ages</vt:lpstr>
      <vt:lpstr>Chronological Age</vt:lpstr>
      <vt:lpstr>ASQ:SE Administration</vt:lpstr>
      <vt:lpstr>ASQ:SE Administration</vt:lpstr>
      <vt:lpstr>ASQ:SE- Page 2 Example</vt:lpstr>
      <vt:lpstr>ASQ:SE Administration</vt:lpstr>
      <vt:lpstr>ASQ:SE Administration</vt:lpstr>
      <vt:lpstr>ASQ:SE Administration</vt:lpstr>
      <vt:lpstr>ASQ:SE Administration</vt:lpstr>
      <vt:lpstr>ASQ:SE Nutrition Concerns</vt:lpstr>
      <vt:lpstr>ASQ:SE Nutrition Concerns</vt:lpstr>
      <vt:lpstr>ASQ:SE Nutrition Concerns</vt:lpstr>
      <vt:lpstr>Nutrition Referrals for ASQ:SE</vt:lpstr>
      <vt:lpstr>ASQ:SE Administration- page 8</vt:lpstr>
      <vt:lpstr>ASQ:SE Scoring</vt:lpstr>
      <vt:lpstr>ASQ:SE Scoring</vt:lpstr>
      <vt:lpstr>ASQ:SE Scoring (page 8)</vt:lpstr>
      <vt:lpstr>ASQ:SE Scoring (page 8)</vt:lpstr>
      <vt:lpstr>ASQ:SE Scoring (page 8)</vt:lpstr>
      <vt:lpstr>ASQ:SE Scoring</vt:lpstr>
      <vt:lpstr>In ChildPlus</vt:lpstr>
      <vt:lpstr>Documentation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Ages &amp; Stages Questionnaires:  Social-Emotional</dc:title>
  <dc:creator>Head Start</dc:creator>
  <cp:lastModifiedBy>CWoodard</cp:lastModifiedBy>
  <cp:revision>113</cp:revision>
  <cp:lastPrinted>2011-08-23T11:39:40Z</cp:lastPrinted>
  <dcterms:created xsi:type="dcterms:W3CDTF">2010-08-03T01:50:24Z</dcterms:created>
  <dcterms:modified xsi:type="dcterms:W3CDTF">2015-04-06T20:56:49Z</dcterms:modified>
</cp:coreProperties>
</file>