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58" r:id="rId4"/>
    <p:sldId id="259" r:id="rId5"/>
    <p:sldId id="271" r:id="rId6"/>
    <p:sldId id="260" r:id="rId7"/>
    <p:sldId id="269" r:id="rId8"/>
    <p:sldId id="261" r:id="rId9"/>
    <p:sldId id="262" r:id="rId10"/>
    <p:sldId id="263" r:id="rId11"/>
    <p:sldId id="270" r:id="rId12"/>
    <p:sldId id="276" r:id="rId13"/>
    <p:sldId id="277" r:id="rId14"/>
    <p:sldId id="264" r:id="rId15"/>
    <p:sldId id="265" r:id="rId16"/>
    <p:sldId id="267" r:id="rId17"/>
    <p:sldId id="268" r:id="rId18"/>
    <p:sldId id="266" r:id="rId19"/>
    <p:sldId id="275" r:id="rId20"/>
    <p:sldId id="273" r:id="rId21"/>
    <p:sldId id="274"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D90269-D881-4C69-9A4D-343800BD8E9F}" type="datetimeFigureOut">
              <a:rPr lang="en-US" smtClean="0"/>
              <a:pPr/>
              <a:t>3/26/2013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9E8071-835D-4ABB-8A76-E4F5FD6C42E3}" type="slidenum">
              <a:rPr lang="en-US" smtClean="0"/>
              <a:pPr/>
              <a:t>‹#›</a:t>
            </a:fld>
            <a:endParaRPr lang="en-US"/>
          </a:p>
        </p:txBody>
      </p:sp>
    </p:spTree>
    <p:extLst>
      <p:ext uri="{BB962C8B-B14F-4D97-AF65-F5344CB8AC3E}">
        <p14:creationId xmlns="" xmlns:p14="http://schemas.microsoft.com/office/powerpoint/2010/main" val="473622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do we have the Consent Form?</a:t>
            </a:r>
          </a:p>
        </p:txBody>
      </p:sp>
      <p:sp>
        <p:nvSpPr>
          <p:cNvPr id="4" name="Slide Number Placeholder 3"/>
          <p:cNvSpPr>
            <a:spLocks noGrp="1"/>
          </p:cNvSpPr>
          <p:nvPr>
            <p:ph type="sldNum" sz="quarter" idx="10"/>
          </p:nvPr>
        </p:nvSpPr>
        <p:spPr/>
        <p:txBody>
          <a:bodyPr/>
          <a:lstStyle/>
          <a:p>
            <a:fld id="{269E8071-835D-4ABB-8A76-E4F5FD6C42E3}" type="slidenum">
              <a:rPr lang="en-US" smtClean="0"/>
              <a:pPr/>
              <a:t>1</a:t>
            </a:fld>
            <a:endParaRPr lang="en-US"/>
          </a:p>
        </p:txBody>
      </p:sp>
    </p:spTree>
    <p:extLst>
      <p:ext uri="{BB962C8B-B14F-4D97-AF65-F5344CB8AC3E}">
        <p14:creationId xmlns="" xmlns:p14="http://schemas.microsoft.com/office/powerpoint/2010/main" val="1881686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9E8071-835D-4ABB-8A76-E4F5FD6C42E3}" type="slidenum">
              <a:rPr lang="en-US" smtClean="0"/>
              <a:pPr/>
              <a:t>4</a:t>
            </a:fld>
            <a:endParaRPr lang="en-US"/>
          </a:p>
        </p:txBody>
      </p:sp>
    </p:spTree>
    <p:extLst>
      <p:ext uri="{BB962C8B-B14F-4D97-AF65-F5344CB8AC3E}">
        <p14:creationId xmlns="" xmlns:p14="http://schemas.microsoft.com/office/powerpoint/2010/main" val="4188590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9E8071-835D-4ABB-8A76-E4F5FD6C42E3}" type="slidenum">
              <a:rPr lang="en-US" smtClean="0"/>
              <a:pPr/>
              <a:t>15</a:t>
            </a:fld>
            <a:endParaRPr lang="en-US"/>
          </a:p>
        </p:txBody>
      </p:sp>
    </p:spTree>
    <p:extLst>
      <p:ext uri="{BB962C8B-B14F-4D97-AF65-F5344CB8AC3E}">
        <p14:creationId xmlns="" xmlns:p14="http://schemas.microsoft.com/office/powerpoint/2010/main" val="3329292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9E8071-835D-4ABB-8A76-E4F5FD6C42E3}" type="slidenum">
              <a:rPr lang="en-US" smtClean="0"/>
              <a:pPr/>
              <a:t>16</a:t>
            </a:fld>
            <a:endParaRPr lang="en-US"/>
          </a:p>
        </p:txBody>
      </p:sp>
    </p:spTree>
    <p:extLst>
      <p:ext uri="{BB962C8B-B14F-4D97-AF65-F5344CB8AC3E}">
        <p14:creationId xmlns="" xmlns:p14="http://schemas.microsoft.com/office/powerpoint/2010/main" val="3329292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9E8071-835D-4ABB-8A76-E4F5FD6C42E3}" type="slidenum">
              <a:rPr lang="en-US" smtClean="0"/>
              <a:pPr/>
              <a:t>17</a:t>
            </a:fld>
            <a:endParaRPr lang="en-US"/>
          </a:p>
        </p:txBody>
      </p:sp>
    </p:spTree>
    <p:extLst>
      <p:ext uri="{BB962C8B-B14F-4D97-AF65-F5344CB8AC3E}">
        <p14:creationId xmlns="" xmlns:p14="http://schemas.microsoft.com/office/powerpoint/2010/main" val="3329292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649047-AD44-4BA3-929D-B0F88565B400}" type="datetimeFigureOut">
              <a:rPr lang="en-US" smtClean="0"/>
              <a:pPr/>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A1289-778C-4B6C-BC0C-83121B7D11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649047-AD44-4BA3-929D-B0F88565B400}" type="datetimeFigureOut">
              <a:rPr lang="en-US" smtClean="0"/>
              <a:pPr/>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A1289-778C-4B6C-BC0C-83121B7D11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649047-AD44-4BA3-929D-B0F88565B400}" type="datetimeFigureOut">
              <a:rPr lang="en-US" smtClean="0"/>
              <a:pPr/>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A1289-778C-4B6C-BC0C-83121B7D11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649047-AD44-4BA3-929D-B0F88565B400}" type="datetimeFigureOut">
              <a:rPr lang="en-US" smtClean="0"/>
              <a:pPr/>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A1289-778C-4B6C-BC0C-83121B7D11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649047-AD44-4BA3-929D-B0F88565B400}" type="datetimeFigureOut">
              <a:rPr lang="en-US" smtClean="0"/>
              <a:pPr/>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A1289-778C-4B6C-BC0C-83121B7D11E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649047-AD44-4BA3-929D-B0F88565B400}" type="datetimeFigureOut">
              <a:rPr lang="en-US" smtClean="0"/>
              <a:pPr/>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A1289-778C-4B6C-BC0C-83121B7D11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649047-AD44-4BA3-929D-B0F88565B400}" type="datetimeFigureOut">
              <a:rPr lang="en-US" smtClean="0"/>
              <a:pPr/>
              <a:t>3/26/2013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7A1289-778C-4B6C-BC0C-83121B7D11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649047-AD44-4BA3-929D-B0F88565B400}" type="datetimeFigureOut">
              <a:rPr lang="en-US" smtClean="0"/>
              <a:pPr/>
              <a:t>3/26/2013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7A1289-778C-4B6C-BC0C-83121B7D11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649047-AD44-4BA3-929D-B0F88565B400}" type="datetimeFigureOut">
              <a:rPr lang="en-US" smtClean="0"/>
              <a:pPr/>
              <a:t>3/26/2013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7A1289-778C-4B6C-BC0C-83121B7D11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649047-AD44-4BA3-929D-B0F88565B400}" type="datetimeFigureOut">
              <a:rPr lang="en-US" smtClean="0"/>
              <a:pPr/>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A1289-778C-4B6C-BC0C-83121B7D11EA}"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3649047-AD44-4BA3-929D-B0F88565B400}" type="datetimeFigureOut">
              <a:rPr lang="en-US" smtClean="0"/>
              <a:pPr/>
              <a:t>3/26/2013</a:t>
            </a:fld>
            <a:endParaRPr lang="en-US"/>
          </a:p>
        </p:txBody>
      </p:sp>
      <p:sp>
        <p:nvSpPr>
          <p:cNvPr id="9" name="Slide Number Placeholder 8"/>
          <p:cNvSpPr>
            <a:spLocks noGrp="1"/>
          </p:cNvSpPr>
          <p:nvPr>
            <p:ph type="sldNum" sz="quarter" idx="11"/>
          </p:nvPr>
        </p:nvSpPr>
        <p:spPr/>
        <p:txBody>
          <a:bodyPr/>
          <a:lstStyle/>
          <a:p>
            <a:fld id="{EA7A1289-778C-4B6C-BC0C-83121B7D11EA}"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A7A1289-778C-4B6C-BC0C-83121B7D11EA}"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3649047-AD44-4BA3-929D-B0F88565B400}" type="datetimeFigureOut">
              <a:rPr lang="en-US" smtClean="0"/>
              <a:pPr/>
              <a:t>3/26/2013</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Consent to Release or Obtain Confidential Information</a:t>
            </a:r>
            <a:endParaRPr lang="en-US" dirty="0"/>
          </a:p>
        </p:txBody>
      </p:sp>
      <p:sp>
        <p:nvSpPr>
          <p:cNvPr id="3" name="Subtitle 2"/>
          <p:cNvSpPr>
            <a:spLocks noGrp="1"/>
          </p:cNvSpPr>
          <p:nvPr>
            <p:ph type="subTitle" idx="1"/>
          </p:nvPr>
        </p:nvSpPr>
        <p:spPr/>
        <p:txBody>
          <a:bodyPr/>
          <a:lstStyle/>
          <a:p>
            <a:r>
              <a:rPr lang="en-US" dirty="0" smtClean="0"/>
              <a:t>Presented by: Stacy Morgan, Mental Health &amp; Disabilities Manager</a:t>
            </a:r>
            <a:endParaRPr lang="en-US" dirty="0"/>
          </a:p>
        </p:txBody>
      </p:sp>
    </p:spTree>
    <p:extLst>
      <p:ext uri="{BB962C8B-B14F-4D97-AF65-F5344CB8AC3E}">
        <p14:creationId xmlns="" xmlns:p14="http://schemas.microsoft.com/office/powerpoint/2010/main" val="1556432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Determine if a Disability Consent is Needed</a:t>
            </a:r>
            <a:endParaRPr lang="en-US" sz="4400" dirty="0"/>
          </a:p>
        </p:txBody>
      </p:sp>
      <p:pic>
        <p:nvPicPr>
          <p:cNvPr id="4" name="Content Placeholder 3" descr="Screen Clipping"/>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95161" y="1600200"/>
            <a:ext cx="8919704" cy="5257800"/>
          </a:xfrm>
        </p:spPr>
      </p:pic>
      <p:sp>
        <p:nvSpPr>
          <p:cNvPr id="5" name="TextBox 4"/>
          <p:cNvSpPr txBox="1"/>
          <p:nvPr/>
        </p:nvSpPr>
        <p:spPr>
          <a:xfrm>
            <a:off x="3200400" y="2365790"/>
            <a:ext cx="5410200" cy="2431435"/>
          </a:xfrm>
          <a:prstGeom prst="rect">
            <a:avLst/>
          </a:prstGeom>
          <a:solidFill>
            <a:srgbClr val="FFFF00"/>
          </a:solidFill>
          <a:ln w="22225">
            <a:solidFill>
              <a:schemeClr val="tx1"/>
            </a:solidFill>
          </a:ln>
        </p:spPr>
        <p:txBody>
          <a:bodyPr wrap="square" rtlCol="0">
            <a:spAutoFit/>
          </a:bodyPr>
          <a:lstStyle/>
          <a:p>
            <a:r>
              <a:rPr lang="en-US" sz="4000" b="1" dirty="0" smtClean="0">
                <a:solidFill>
                  <a:srgbClr val="C00000"/>
                </a:solidFill>
              </a:rPr>
              <a:t>7. </a:t>
            </a:r>
            <a:r>
              <a:rPr lang="en-US" sz="2800" dirty="0" smtClean="0"/>
              <a:t>If the child you are enrolling is listed under My Participants, complete a Consent to Release or Obtain Confidential Information for disability services.</a:t>
            </a:r>
            <a:endParaRPr lang="en-US" sz="2800" dirty="0"/>
          </a:p>
        </p:txBody>
      </p:sp>
      <p:sp>
        <p:nvSpPr>
          <p:cNvPr id="6" name="Rectangle 5"/>
          <p:cNvSpPr/>
          <p:nvPr/>
        </p:nvSpPr>
        <p:spPr>
          <a:xfrm>
            <a:off x="247711" y="2378080"/>
            <a:ext cx="1173481" cy="6655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403986" y="2113307"/>
            <a:ext cx="461010" cy="738664"/>
          </a:xfrm>
          <a:prstGeom prst="rect">
            <a:avLst/>
          </a:prstGeom>
          <a:solidFill>
            <a:schemeClr val="bg1"/>
          </a:solidFill>
          <a:ln w="25400">
            <a:solidFill>
              <a:schemeClr val="tx1"/>
            </a:solidFill>
          </a:ln>
        </p:spPr>
        <p:txBody>
          <a:bodyPr wrap="square" lIns="45720" tIns="0" rIns="0" bIns="0" rtlCol="0">
            <a:spAutoFit/>
          </a:bodyPr>
          <a:lstStyle/>
          <a:p>
            <a:r>
              <a:rPr lang="en-US" sz="4800" b="1" dirty="0" smtClean="0">
                <a:solidFill>
                  <a:srgbClr val="C00000"/>
                </a:solidFill>
                <a:latin typeface="Arial Black" pitchFamily="34" charset="0"/>
              </a:rPr>
              <a:t>7</a:t>
            </a:r>
            <a:endParaRPr lang="en-US" sz="4800" b="1" dirty="0">
              <a:solidFill>
                <a:srgbClr val="C00000"/>
              </a:solidFill>
              <a:latin typeface="Arial Black" pitchFamily="34" charset="0"/>
            </a:endParaRPr>
          </a:p>
        </p:txBody>
      </p:sp>
    </p:spTree>
    <p:extLst>
      <p:ext uri="{BB962C8B-B14F-4D97-AF65-F5344CB8AC3E}">
        <p14:creationId xmlns="" xmlns:p14="http://schemas.microsoft.com/office/powerpoint/2010/main" val="3477806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7620000" cy="6096000"/>
          </a:xfrm>
        </p:spPr>
        <p:txBody>
          <a:bodyPr anchor="ctr">
            <a:normAutofit/>
          </a:bodyPr>
          <a:lstStyle/>
          <a:p>
            <a:pPr marL="0" indent="0" algn="ctr">
              <a:buNone/>
            </a:pPr>
            <a:r>
              <a:rPr lang="en-US" sz="3600" dirty="0" smtClean="0"/>
              <a:t>How do I fill out the new and improved Consent to Release or Obtain Confidential Information form?</a:t>
            </a:r>
            <a:endParaRPr lang="en-US" sz="3600" dirty="0"/>
          </a:p>
        </p:txBody>
      </p:sp>
    </p:spTree>
    <p:extLst>
      <p:ext uri="{BB962C8B-B14F-4D97-AF65-F5344CB8AC3E}">
        <p14:creationId xmlns="" xmlns:p14="http://schemas.microsoft.com/office/powerpoint/2010/main" val="3670626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cstate="print"/>
          <a:srcRect l="26136" t="16364" r="26136" b="5455"/>
          <a:stretch>
            <a:fillRect/>
          </a:stretch>
        </p:blipFill>
        <p:spPr bwMode="auto">
          <a:xfrm>
            <a:off x="1143000" y="304800"/>
            <a:ext cx="6400800" cy="6324600"/>
          </a:xfrm>
          <a:prstGeom prst="rect">
            <a:avLst/>
          </a:prstGeom>
          <a:noFill/>
          <a:ln w="9525">
            <a:noFill/>
            <a:miter lim="800000"/>
            <a:headEnd/>
            <a:tailEnd/>
          </a:ln>
        </p:spPr>
      </p:pic>
    </p:spTree>
    <p:extLst>
      <p:ext uri="{BB962C8B-B14F-4D97-AF65-F5344CB8AC3E}">
        <p14:creationId xmlns="" xmlns:p14="http://schemas.microsoft.com/office/powerpoint/2010/main" val="4207057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Clipping"/>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52400" y="304801"/>
            <a:ext cx="8874144" cy="6400800"/>
          </a:xfrm>
          <a:ln>
            <a:solidFill>
              <a:schemeClr val="tx1"/>
            </a:solidFill>
          </a:ln>
        </p:spPr>
      </p:pic>
    </p:spTree>
    <p:extLst>
      <p:ext uri="{BB962C8B-B14F-4D97-AF65-F5344CB8AC3E}">
        <p14:creationId xmlns="" xmlns:p14="http://schemas.microsoft.com/office/powerpoint/2010/main" val="1047356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608" y="76200"/>
            <a:ext cx="8534400" cy="914400"/>
          </a:xfrm>
        </p:spPr>
        <p:txBody>
          <a:bodyPr>
            <a:noAutofit/>
          </a:bodyPr>
          <a:lstStyle/>
          <a:p>
            <a:r>
              <a:rPr lang="en-US" sz="3600" dirty="0" smtClean="0"/>
              <a:t>How to Complete the Consent to Release or Obtain Confidential Information Form</a:t>
            </a:r>
            <a:endParaRPr lang="en-US" sz="3600" dirty="0"/>
          </a:p>
        </p:txBody>
      </p:sp>
      <p:sp>
        <p:nvSpPr>
          <p:cNvPr id="7" name="TextBox 6"/>
          <p:cNvSpPr txBox="1"/>
          <p:nvPr/>
        </p:nvSpPr>
        <p:spPr>
          <a:xfrm>
            <a:off x="0" y="3581400"/>
            <a:ext cx="9144000" cy="3276600"/>
          </a:xfrm>
          <a:prstGeom prst="rect">
            <a:avLst/>
          </a:prstGeom>
          <a:noFill/>
        </p:spPr>
        <p:txBody>
          <a:bodyPr wrap="square" rtlCol="0">
            <a:spAutoFit/>
          </a:bodyPr>
          <a:lstStyle/>
          <a:p>
            <a:pPr lvl="0"/>
            <a:r>
              <a:rPr lang="en-US" sz="2800" b="1" dirty="0" smtClean="0"/>
              <a:t>1. </a:t>
            </a:r>
            <a:r>
              <a:rPr lang="en-US" b="1" dirty="0" smtClean="0"/>
              <a:t>Check </a:t>
            </a:r>
            <a:r>
              <a:rPr lang="en-US" b="1" dirty="0"/>
              <a:t>(</a:t>
            </a:r>
            <a:r>
              <a:rPr lang="en-US" b="1" dirty="0">
                <a:sym typeface="Wingdings"/>
              </a:rPr>
              <a:t></a:t>
            </a:r>
            <a:r>
              <a:rPr lang="en-US" b="1" dirty="0"/>
              <a:t>) </a:t>
            </a:r>
            <a:r>
              <a:rPr lang="en-US" b="1" dirty="0">
                <a:solidFill>
                  <a:srgbClr val="C00000"/>
                </a:solidFill>
              </a:rPr>
              <a:t>Release</a:t>
            </a:r>
            <a:r>
              <a:rPr lang="en-US" b="1" dirty="0"/>
              <a:t> </a:t>
            </a:r>
            <a:r>
              <a:rPr lang="en-US" dirty="0"/>
              <a:t>and/or</a:t>
            </a:r>
            <a:r>
              <a:rPr lang="en-US" b="1" dirty="0"/>
              <a:t> </a:t>
            </a:r>
            <a:r>
              <a:rPr lang="en-US" b="1" dirty="0">
                <a:solidFill>
                  <a:srgbClr val="C00000"/>
                </a:solidFill>
              </a:rPr>
              <a:t>Obtain</a:t>
            </a:r>
            <a:endParaRPr lang="en-US" sz="1600" dirty="0">
              <a:solidFill>
                <a:srgbClr val="C00000"/>
              </a:solidFill>
            </a:endParaRPr>
          </a:p>
          <a:p>
            <a:pPr marL="1254125" lvl="1" indent="-796925"/>
            <a:r>
              <a:rPr lang="en-US" b="1" dirty="0"/>
              <a:t>RELEASE: </a:t>
            </a:r>
            <a:r>
              <a:rPr lang="en-US" dirty="0"/>
              <a:t>means </a:t>
            </a:r>
            <a:r>
              <a:rPr lang="en-US" u="sng" dirty="0"/>
              <a:t>you are </a:t>
            </a:r>
            <a:r>
              <a:rPr lang="en-US" u="sng" dirty="0" smtClean="0"/>
              <a:t>giving/sending</a:t>
            </a:r>
            <a:r>
              <a:rPr lang="en-US" dirty="0" smtClean="0"/>
              <a:t> confidential information or documentation about </a:t>
            </a:r>
            <a:r>
              <a:rPr lang="en-US" dirty="0"/>
              <a:t>the child to another agency</a:t>
            </a:r>
            <a:endParaRPr lang="en-US" sz="1600" dirty="0"/>
          </a:p>
          <a:p>
            <a:pPr marL="1254125" lvl="1" indent="-796925"/>
            <a:r>
              <a:rPr lang="en-US" b="1" dirty="0"/>
              <a:t>OBTAIN: </a:t>
            </a:r>
            <a:r>
              <a:rPr lang="en-US" dirty="0"/>
              <a:t>means you are </a:t>
            </a:r>
            <a:r>
              <a:rPr lang="en-US" u="sng" dirty="0"/>
              <a:t>asking another agency to send</a:t>
            </a:r>
            <a:r>
              <a:rPr lang="en-US" dirty="0"/>
              <a:t> you a document or other </a:t>
            </a:r>
            <a:r>
              <a:rPr lang="en-US" dirty="0" smtClean="0"/>
              <a:t>form </a:t>
            </a:r>
            <a:r>
              <a:rPr lang="en-US" dirty="0"/>
              <a:t>of confidential </a:t>
            </a:r>
            <a:r>
              <a:rPr lang="en-US" dirty="0" smtClean="0"/>
              <a:t>information about the child</a:t>
            </a:r>
          </a:p>
          <a:p>
            <a:pPr marL="1254125" lvl="1" indent="-796925"/>
            <a:r>
              <a:rPr lang="en-US" sz="1600" b="1" dirty="0" smtClean="0"/>
              <a:t>HINT:</a:t>
            </a:r>
            <a:r>
              <a:rPr lang="en-US" sz="1600" dirty="0" smtClean="0"/>
              <a:t> </a:t>
            </a:r>
          </a:p>
          <a:p>
            <a:pPr marL="0" lvl="1"/>
            <a:r>
              <a:rPr lang="en-US" sz="1600" dirty="0" smtClean="0"/>
              <a:t>          For </a:t>
            </a:r>
            <a:r>
              <a:rPr lang="en-US" sz="1600" u="sng" dirty="0" smtClean="0"/>
              <a:t>Disability, Physical, and Dental Consents</a:t>
            </a:r>
            <a:r>
              <a:rPr lang="en-US" sz="1600" dirty="0" smtClean="0"/>
              <a:t>, you will always check Release and/or Obtain. </a:t>
            </a:r>
          </a:p>
          <a:p>
            <a:pPr marL="0" lvl="1"/>
            <a:r>
              <a:rPr lang="en-US" sz="2800" b="1" dirty="0" smtClean="0"/>
              <a:t>2. </a:t>
            </a:r>
            <a:r>
              <a:rPr lang="en-US" b="1" dirty="0" smtClean="0"/>
              <a:t>Write </a:t>
            </a:r>
            <a:r>
              <a:rPr lang="en-US" b="1" dirty="0">
                <a:solidFill>
                  <a:srgbClr val="C00000"/>
                </a:solidFill>
              </a:rPr>
              <a:t>Child’s Name</a:t>
            </a:r>
            <a:endParaRPr lang="en-US" sz="1600" dirty="0">
              <a:solidFill>
                <a:srgbClr val="C00000"/>
              </a:solidFill>
            </a:endParaRPr>
          </a:p>
          <a:p>
            <a:pPr lvl="0"/>
            <a:r>
              <a:rPr lang="en-US" sz="2800" b="1" dirty="0" smtClean="0"/>
              <a:t>3. </a:t>
            </a:r>
            <a:r>
              <a:rPr lang="en-US" b="1" dirty="0" smtClean="0"/>
              <a:t>Write </a:t>
            </a:r>
            <a:r>
              <a:rPr lang="en-US" b="1" dirty="0">
                <a:solidFill>
                  <a:srgbClr val="C00000"/>
                </a:solidFill>
              </a:rPr>
              <a:t>Child’s Date of Birth</a:t>
            </a:r>
            <a:endParaRPr lang="en-US" sz="1600" dirty="0">
              <a:solidFill>
                <a:srgbClr val="C00000"/>
              </a:solidFill>
            </a:endParaRPr>
          </a:p>
          <a:p>
            <a:endParaRPr lang="en-US" dirty="0"/>
          </a:p>
        </p:txBody>
      </p:sp>
      <p:pic>
        <p:nvPicPr>
          <p:cNvPr id="2052" name="Picture 4"/>
          <p:cNvPicPr>
            <a:picLocks noGrp="1" noChangeAspect="1" noChangeArrowheads="1"/>
          </p:cNvPicPr>
          <p:nvPr>
            <p:ph idx="1"/>
          </p:nvPr>
        </p:nvPicPr>
        <p:blipFill>
          <a:blip r:embed="rId2" cstate="print"/>
          <a:srcRect l="25000" t="14286" r="25000" b="65714"/>
          <a:stretch>
            <a:fillRect/>
          </a:stretch>
        </p:blipFill>
        <p:spPr bwMode="auto">
          <a:xfrm>
            <a:off x="0" y="1066800"/>
            <a:ext cx="8610600" cy="2514600"/>
          </a:xfrm>
          <a:prstGeom prst="rect">
            <a:avLst/>
          </a:prstGeom>
          <a:noFill/>
          <a:ln w="9525">
            <a:noFill/>
            <a:miter lim="800000"/>
            <a:headEnd/>
            <a:tailEnd/>
          </a:ln>
        </p:spPr>
      </p:pic>
    </p:spTree>
    <p:extLst>
      <p:ext uri="{BB962C8B-B14F-4D97-AF65-F5344CB8AC3E}">
        <p14:creationId xmlns="" xmlns:p14="http://schemas.microsoft.com/office/powerpoint/2010/main" val="2963767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534400" cy="914400"/>
          </a:xfrm>
        </p:spPr>
        <p:txBody>
          <a:bodyPr>
            <a:noAutofit/>
          </a:bodyPr>
          <a:lstStyle/>
          <a:p>
            <a:r>
              <a:rPr lang="en-US" sz="3600" dirty="0" smtClean="0"/>
              <a:t>How to Complete the Consent to Release or Obtain Confidential Information Form</a:t>
            </a:r>
            <a:endParaRPr lang="en-US" sz="3600" dirty="0"/>
          </a:p>
        </p:txBody>
      </p:sp>
      <p:pic>
        <p:nvPicPr>
          <p:cNvPr id="4" name="Content Placeholder 3" descr="Screen Clipping"/>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723900" y="1027967"/>
            <a:ext cx="7581900" cy="3215538"/>
          </a:xfrm>
          <a:ln>
            <a:solidFill>
              <a:schemeClr val="tx1"/>
            </a:solidFill>
          </a:ln>
        </p:spPr>
      </p:pic>
      <p:sp>
        <p:nvSpPr>
          <p:cNvPr id="5" name="TextBox 4"/>
          <p:cNvSpPr txBox="1"/>
          <p:nvPr/>
        </p:nvSpPr>
        <p:spPr>
          <a:xfrm>
            <a:off x="152400" y="4114800"/>
            <a:ext cx="8991600" cy="3077766"/>
          </a:xfrm>
          <a:prstGeom prst="rect">
            <a:avLst/>
          </a:prstGeom>
          <a:noFill/>
        </p:spPr>
        <p:txBody>
          <a:bodyPr wrap="square" rtlCol="0">
            <a:spAutoFit/>
          </a:bodyPr>
          <a:lstStyle/>
          <a:p>
            <a:pPr lvl="0"/>
            <a:r>
              <a:rPr lang="en-US" sz="2800" b="1" dirty="0" smtClean="0"/>
              <a:t>4. </a:t>
            </a:r>
            <a:r>
              <a:rPr lang="en-US" b="1" dirty="0" smtClean="0"/>
              <a:t>Write </a:t>
            </a:r>
            <a:r>
              <a:rPr lang="en-US" b="1" dirty="0">
                <a:solidFill>
                  <a:srgbClr val="C00000"/>
                </a:solidFill>
              </a:rPr>
              <a:t>YOUR name</a:t>
            </a:r>
            <a:endParaRPr lang="en-US" dirty="0">
              <a:solidFill>
                <a:srgbClr val="C00000"/>
              </a:solidFill>
            </a:endParaRPr>
          </a:p>
          <a:p>
            <a:pPr lvl="0"/>
            <a:r>
              <a:rPr lang="en-US" sz="2800" b="1" dirty="0" smtClean="0"/>
              <a:t>5. </a:t>
            </a:r>
            <a:r>
              <a:rPr lang="en-US" b="1" dirty="0" smtClean="0"/>
              <a:t>Write </a:t>
            </a:r>
            <a:r>
              <a:rPr lang="en-US" b="1" dirty="0"/>
              <a:t>the </a:t>
            </a:r>
            <a:r>
              <a:rPr lang="en-US" b="1" dirty="0">
                <a:solidFill>
                  <a:srgbClr val="C00000"/>
                </a:solidFill>
              </a:rPr>
              <a:t>Phone Number </a:t>
            </a:r>
            <a:r>
              <a:rPr lang="en-US" b="1" dirty="0"/>
              <a:t>for your </a:t>
            </a:r>
            <a:r>
              <a:rPr lang="en-US" b="1" dirty="0" smtClean="0"/>
              <a:t>site</a:t>
            </a:r>
            <a:endParaRPr lang="en-US" dirty="0"/>
          </a:p>
          <a:p>
            <a:pPr lvl="0"/>
            <a:r>
              <a:rPr lang="en-US" sz="2800" b="1" dirty="0" smtClean="0"/>
              <a:t>6. </a:t>
            </a:r>
            <a:r>
              <a:rPr lang="en-US" b="1" dirty="0" smtClean="0"/>
              <a:t>Write </a:t>
            </a:r>
            <a:r>
              <a:rPr lang="en-US" b="1" dirty="0"/>
              <a:t>the </a:t>
            </a:r>
            <a:r>
              <a:rPr lang="en-US" b="1" dirty="0">
                <a:solidFill>
                  <a:srgbClr val="C00000"/>
                </a:solidFill>
              </a:rPr>
              <a:t>Name of the Agency</a:t>
            </a:r>
            <a:r>
              <a:rPr lang="en-US" b="1" dirty="0"/>
              <a:t> information is being released to or obtained from</a:t>
            </a:r>
            <a:endParaRPr lang="en-US" dirty="0"/>
          </a:p>
          <a:p>
            <a:pPr lvl="0"/>
            <a:r>
              <a:rPr lang="en-US" sz="2800" b="1" dirty="0" smtClean="0"/>
              <a:t>7. </a:t>
            </a:r>
            <a:r>
              <a:rPr lang="en-US" b="1" dirty="0" smtClean="0"/>
              <a:t>Write </a:t>
            </a:r>
            <a:r>
              <a:rPr lang="en-US" b="1" dirty="0" smtClean="0">
                <a:solidFill>
                  <a:srgbClr val="C00000"/>
                </a:solidFill>
              </a:rPr>
              <a:t>Name </a:t>
            </a:r>
            <a:r>
              <a:rPr lang="en-US" b="1" dirty="0">
                <a:solidFill>
                  <a:srgbClr val="C00000"/>
                </a:solidFill>
              </a:rPr>
              <a:t>of Person/Department</a:t>
            </a:r>
            <a:r>
              <a:rPr lang="en-US" b="1" dirty="0"/>
              <a:t> request needs to go to (i.e., Records </a:t>
            </a:r>
            <a:r>
              <a:rPr lang="en-US" b="1" dirty="0" smtClean="0"/>
              <a:t>Department, Dr. Johnson)</a:t>
            </a:r>
            <a:endParaRPr lang="en-US" dirty="0"/>
          </a:p>
          <a:p>
            <a:pPr lvl="0"/>
            <a:r>
              <a:rPr lang="en-US" sz="2800" b="1" dirty="0" smtClean="0"/>
              <a:t>8</a:t>
            </a:r>
            <a:r>
              <a:rPr lang="en-US" b="1" dirty="0" smtClean="0"/>
              <a:t>. Write </a:t>
            </a:r>
            <a:r>
              <a:rPr lang="en-US" b="1" dirty="0">
                <a:solidFill>
                  <a:srgbClr val="C00000"/>
                </a:solidFill>
              </a:rPr>
              <a:t>Address of the other Agency</a:t>
            </a:r>
            <a:endParaRPr lang="en-US" dirty="0">
              <a:solidFill>
                <a:srgbClr val="C00000"/>
              </a:solidFill>
            </a:endParaRPr>
          </a:p>
          <a:p>
            <a:endParaRPr lang="en-US" dirty="0"/>
          </a:p>
        </p:txBody>
      </p:sp>
    </p:spTree>
    <p:extLst>
      <p:ext uri="{BB962C8B-B14F-4D97-AF65-F5344CB8AC3E}">
        <p14:creationId xmlns="" xmlns:p14="http://schemas.microsoft.com/office/powerpoint/2010/main" val="3974340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534400" cy="914400"/>
          </a:xfrm>
        </p:spPr>
        <p:txBody>
          <a:bodyPr>
            <a:noAutofit/>
          </a:bodyPr>
          <a:lstStyle/>
          <a:p>
            <a:r>
              <a:rPr lang="en-US" sz="3600" dirty="0" smtClean="0"/>
              <a:t>How to Complete the Consent to Release or Obtain Confidential Information Form</a:t>
            </a:r>
            <a:endParaRPr lang="en-US" sz="3600" dirty="0"/>
          </a:p>
        </p:txBody>
      </p:sp>
      <p:pic>
        <p:nvPicPr>
          <p:cNvPr id="8" name="Content Placeholder 7" descr="Screen Clipping"/>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152400" y="1066800"/>
            <a:ext cx="8907062" cy="2819400"/>
          </a:xfrm>
          <a:ln w="9525">
            <a:solidFill>
              <a:schemeClr val="tx1"/>
            </a:solidFill>
          </a:ln>
        </p:spPr>
      </p:pic>
      <p:sp>
        <p:nvSpPr>
          <p:cNvPr id="9" name="TextBox 8"/>
          <p:cNvSpPr txBox="1"/>
          <p:nvPr/>
        </p:nvSpPr>
        <p:spPr>
          <a:xfrm>
            <a:off x="228600" y="4114800"/>
            <a:ext cx="8229600" cy="2369880"/>
          </a:xfrm>
          <a:prstGeom prst="rect">
            <a:avLst/>
          </a:prstGeom>
          <a:noFill/>
        </p:spPr>
        <p:txBody>
          <a:bodyPr wrap="square" rtlCol="0">
            <a:spAutoFit/>
          </a:bodyPr>
          <a:lstStyle/>
          <a:p>
            <a:pPr lvl="0"/>
            <a:r>
              <a:rPr lang="en-US" sz="2800" b="1" dirty="0" smtClean="0"/>
              <a:t>9</a:t>
            </a:r>
            <a:r>
              <a:rPr lang="en-US" sz="2800" dirty="0" smtClean="0"/>
              <a:t>. </a:t>
            </a:r>
            <a:r>
              <a:rPr lang="en-US" sz="2400" b="1" dirty="0" smtClean="0"/>
              <a:t>Check </a:t>
            </a:r>
            <a:r>
              <a:rPr lang="en-US" sz="2400" b="1" dirty="0"/>
              <a:t>(</a:t>
            </a:r>
            <a:r>
              <a:rPr lang="en-US" sz="2400" b="1" dirty="0">
                <a:sym typeface="Wingdings"/>
              </a:rPr>
              <a:t></a:t>
            </a:r>
            <a:r>
              <a:rPr lang="en-US" sz="2400" b="1" dirty="0"/>
              <a:t>) the boxes next to the items </a:t>
            </a:r>
            <a:r>
              <a:rPr lang="en-US" sz="2400" b="1"/>
              <a:t>being </a:t>
            </a:r>
            <a:r>
              <a:rPr lang="en-US" sz="2400" b="1" smtClean="0"/>
              <a:t>released/ obtained</a:t>
            </a:r>
            <a:r>
              <a:rPr lang="en-US" sz="2400" b="1" dirty="0"/>
              <a:t>. You can check more than one box, but </a:t>
            </a:r>
            <a:r>
              <a:rPr lang="en-US" sz="2400" b="1" i="1" dirty="0"/>
              <a:t>you should </a:t>
            </a:r>
            <a:r>
              <a:rPr lang="en-US" sz="2400" b="1" i="1" u="sng" dirty="0"/>
              <a:t>never</a:t>
            </a:r>
            <a:r>
              <a:rPr lang="en-US" sz="2400" b="1" i="1" dirty="0"/>
              <a:t> check every box</a:t>
            </a:r>
            <a:r>
              <a:rPr lang="en-US" sz="2400" b="1" dirty="0" smtClean="0"/>
              <a:t>!</a:t>
            </a:r>
          </a:p>
          <a:p>
            <a:pPr lvl="0"/>
            <a:endParaRPr lang="en-US" sz="2000" b="1" dirty="0"/>
          </a:p>
          <a:p>
            <a:pPr lvl="0"/>
            <a:r>
              <a:rPr lang="en-US" sz="2800" b="1" dirty="0" smtClean="0"/>
              <a:t>10. </a:t>
            </a:r>
            <a:r>
              <a:rPr lang="en-US" sz="2400" b="1" dirty="0" smtClean="0"/>
              <a:t>Read </a:t>
            </a:r>
            <a:r>
              <a:rPr lang="en-US" sz="2400" b="1" dirty="0"/>
              <a:t>the statement to the parent and ask him/her to initial </a:t>
            </a:r>
            <a:r>
              <a:rPr lang="en-US" sz="2400" b="1" dirty="0" smtClean="0"/>
              <a:t>on the </a:t>
            </a:r>
            <a:r>
              <a:rPr lang="en-US" sz="2400" b="1" dirty="0"/>
              <a:t>line </a:t>
            </a:r>
            <a:r>
              <a:rPr lang="en-US" sz="2400" b="1" dirty="0" smtClean="0"/>
              <a:t>to indicate understanding and agreement</a:t>
            </a:r>
            <a:r>
              <a:rPr lang="en-US" dirty="0" smtClean="0"/>
              <a:t>.</a:t>
            </a:r>
            <a:endParaRPr lang="en-US" dirty="0"/>
          </a:p>
        </p:txBody>
      </p:sp>
    </p:spTree>
    <p:extLst>
      <p:ext uri="{BB962C8B-B14F-4D97-AF65-F5344CB8AC3E}">
        <p14:creationId xmlns="" xmlns:p14="http://schemas.microsoft.com/office/powerpoint/2010/main" val="2058812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890" y="152400"/>
            <a:ext cx="8534400" cy="914400"/>
          </a:xfrm>
        </p:spPr>
        <p:txBody>
          <a:bodyPr>
            <a:noAutofit/>
          </a:bodyPr>
          <a:lstStyle/>
          <a:p>
            <a:r>
              <a:rPr lang="en-US" sz="3600" dirty="0" smtClean="0"/>
              <a:t>How to Complete the Consent to Release or Obtain Confidential Information Form</a:t>
            </a:r>
            <a:endParaRPr lang="en-US" sz="3600" dirty="0"/>
          </a:p>
        </p:txBody>
      </p:sp>
      <p:sp>
        <p:nvSpPr>
          <p:cNvPr id="9" name="TextBox 8"/>
          <p:cNvSpPr txBox="1"/>
          <p:nvPr/>
        </p:nvSpPr>
        <p:spPr>
          <a:xfrm>
            <a:off x="228600" y="4419600"/>
            <a:ext cx="8305800" cy="2154436"/>
          </a:xfrm>
          <a:prstGeom prst="rect">
            <a:avLst/>
          </a:prstGeom>
          <a:noFill/>
        </p:spPr>
        <p:txBody>
          <a:bodyPr wrap="square" rtlCol="0">
            <a:spAutoFit/>
          </a:bodyPr>
          <a:lstStyle/>
          <a:p>
            <a:pPr lvl="0"/>
            <a:r>
              <a:rPr lang="en-US" sz="2800" b="1" dirty="0" smtClean="0"/>
              <a:t>11. </a:t>
            </a:r>
            <a:r>
              <a:rPr lang="en-US" sz="2000" b="1" dirty="0"/>
              <a:t>Have parent sign and </a:t>
            </a:r>
            <a:r>
              <a:rPr lang="en-US" sz="2000" b="1" dirty="0" smtClean="0"/>
              <a:t>date (after the rest of the form is </a:t>
            </a:r>
            <a:r>
              <a:rPr lang="en-US" sz="2000" b="1" u="sng" dirty="0" smtClean="0"/>
              <a:t>completely</a:t>
            </a:r>
            <a:r>
              <a:rPr lang="en-US" sz="2000" b="1" dirty="0" smtClean="0"/>
              <a:t> filled out)</a:t>
            </a:r>
          </a:p>
          <a:p>
            <a:pPr lvl="0"/>
            <a:endParaRPr lang="en-US" sz="500" dirty="0"/>
          </a:p>
          <a:p>
            <a:pPr lvl="0"/>
            <a:r>
              <a:rPr lang="en-US" sz="2800" b="1" dirty="0" smtClean="0"/>
              <a:t>12. </a:t>
            </a:r>
            <a:r>
              <a:rPr lang="en-US" sz="2000" b="1" dirty="0" smtClean="0"/>
              <a:t>You </a:t>
            </a:r>
            <a:r>
              <a:rPr lang="en-US" sz="2000" b="1" dirty="0"/>
              <a:t>need to sign and </a:t>
            </a:r>
            <a:r>
              <a:rPr lang="en-US" sz="2000" b="1" dirty="0" smtClean="0"/>
              <a:t>date</a:t>
            </a:r>
          </a:p>
          <a:p>
            <a:pPr lvl="0"/>
            <a:endParaRPr lang="en-US" sz="600" dirty="0"/>
          </a:p>
          <a:p>
            <a:pPr lvl="0"/>
            <a:r>
              <a:rPr lang="en-US" sz="2800" b="1" dirty="0" smtClean="0"/>
              <a:t>13. </a:t>
            </a:r>
            <a:r>
              <a:rPr lang="en-US" sz="2000" b="1" dirty="0" smtClean="0"/>
              <a:t>If </a:t>
            </a:r>
            <a:r>
              <a:rPr lang="en-US" sz="2000" b="1" dirty="0"/>
              <a:t>an interpreter was used (for languages other </a:t>
            </a:r>
            <a:r>
              <a:rPr lang="en-US" sz="2000" b="1" dirty="0" smtClean="0"/>
              <a:t>than English/ Spanish</a:t>
            </a:r>
            <a:r>
              <a:rPr lang="en-US" sz="2000" b="1" dirty="0"/>
              <a:t>), the interpreter will sign and date this </a:t>
            </a:r>
            <a:r>
              <a:rPr lang="en-US" sz="2000" b="1" dirty="0" smtClean="0"/>
              <a:t>line</a:t>
            </a:r>
            <a:r>
              <a:rPr lang="en-US" sz="2000" dirty="0" smtClean="0"/>
              <a:t>.</a:t>
            </a:r>
            <a:endParaRPr lang="en-US" sz="2000" dirty="0"/>
          </a:p>
        </p:txBody>
      </p:sp>
      <p:pic>
        <p:nvPicPr>
          <p:cNvPr id="5" name="Picture 4"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93702" y="1143000"/>
            <a:ext cx="8832795" cy="3352800"/>
          </a:xfrm>
          <a:prstGeom prst="rect">
            <a:avLst/>
          </a:prstGeom>
          <a:ln w="12700">
            <a:solidFill>
              <a:schemeClr val="tx1"/>
            </a:solidFill>
          </a:ln>
        </p:spPr>
      </p:pic>
    </p:spTree>
    <p:extLst>
      <p:ext uri="{BB962C8B-B14F-4D97-AF65-F5344CB8AC3E}">
        <p14:creationId xmlns="" xmlns:p14="http://schemas.microsoft.com/office/powerpoint/2010/main" val="3599343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r>
              <a:rPr lang="en-US" sz="2800" dirty="0" smtClean="0"/>
              <a:t>Except for the “Date Sent/Mailed”, You can </a:t>
            </a:r>
            <a:r>
              <a:rPr lang="en-US" sz="2800" b="1" dirty="0" smtClean="0"/>
              <a:t>NEVER</a:t>
            </a:r>
            <a:r>
              <a:rPr lang="en-US" sz="2800" dirty="0" smtClean="0"/>
              <a:t> add to, modify, or otherwise edit the form after a parent signs it. This is called </a:t>
            </a:r>
            <a:r>
              <a:rPr lang="en-US" sz="2800" b="1" dirty="0" smtClean="0"/>
              <a:t>FRAUD</a:t>
            </a:r>
            <a:r>
              <a:rPr lang="en-US" sz="2800" dirty="0" smtClean="0"/>
              <a:t>.</a:t>
            </a:r>
          </a:p>
          <a:p>
            <a:r>
              <a:rPr lang="en-US" sz="2800" dirty="0" smtClean="0"/>
              <a:t>With the exception of “Date Sent/Mailed”, there should be </a:t>
            </a:r>
            <a:r>
              <a:rPr lang="en-US" sz="2800" b="1" dirty="0" smtClean="0"/>
              <a:t>NO BLANKS </a:t>
            </a:r>
            <a:r>
              <a:rPr lang="en-US" sz="2800" dirty="0" smtClean="0"/>
              <a:t>on the form when the parent signs.</a:t>
            </a:r>
          </a:p>
          <a:p>
            <a:r>
              <a:rPr lang="en-US" sz="2800" dirty="0" smtClean="0"/>
              <a:t>This form must be completed </a:t>
            </a:r>
            <a:r>
              <a:rPr lang="en-US" sz="2800" b="1" dirty="0" smtClean="0"/>
              <a:t>BEFORE</a:t>
            </a:r>
            <a:r>
              <a:rPr lang="en-US" sz="2800" dirty="0" smtClean="0"/>
              <a:t> information can be shared between SPCAA and any other agencies.</a:t>
            </a:r>
            <a:endParaRPr lang="en-US" sz="2800" dirty="0"/>
          </a:p>
        </p:txBody>
      </p:sp>
    </p:spTree>
    <p:extLst>
      <p:ext uri="{BB962C8B-B14F-4D97-AF65-F5344CB8AC3E}">
        <p14:creationId xmlns="" xmlns:p14="http://schemas.microsoft.com/office/powerpoint/2010/main" val="273908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28600"/>
            <a:ext cx="7620000" cy="6172200"/>
          </a:xfrm>
        </p:spPr>
        <p:txBody>
          <a:bodyPr anchor="ctr">
            <a:normAutofit/>
          </a:bodyPr>
          <a:lstStyle/>
          <a:p>
            <a:pPr marL="0" indent="0" algn="ctr">
              <a:buNone/>
            </a:pPr>
            <a:r>
              <a:rPr lang="en-US" sz="5400" dirty="0" smtClean="0"/>
              <a:t>Let’s Review!</a:t>
            </a:r>
            <a:endParaRPr lang="en-US" sz="5400" dirty="0"/>
          </a:p>
        </p:txBody>
      </p:sp>
    </p:spTree>
    <p:extLst>
      <p:ext uri="{BB962C8B-B14F-4D97-AF65-F5344CB8AC3E}">
        <p14:creationId xmlns="" xmlns:p14="http://schemas.microsoft.com/office/powerpoint/2010/main" val="43261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smtClean="0"/>
              <a:t>Head Start Performance Standards</a:t>
            </a:r>
            <a:endParaRPr lang="en-US" dirty="0"/>
          </a:p>
        </p:txBody>
      </p:sp>
      <p:sp>
        <p:nvSpPr>
          <p:cNvPr id="3" name="Content Placeholder 2"/>
          <p:cNvSpPr>
            <a:spLocks noGrp="1"/>
          </p:cNvSpPr>
          <p:nvPr>
            <p:ph idx="1"/>
          </p:nvPr>
        </p:nvSpPr>
        <p:spPr/>
        <p:txBody>
          <a:bodyPr>
            <a:normAutofit/>
          </a:bodyPr>
          <a:lstStyle/>
          <a:p>
            <a:r>
              <a:rPr lang="en-US" sz="2800" dirty="0"/>
              <a:t>§ 1304.51 Management systems and procedures.</a:t>
            </a:r>
            <a:endParaRPr lang="en-US" sz="2800" dirty="0" smtClean="0"/>
          </a:p>
          <a:p>
            <a:pPr lvl="1"/>
            <a:r>
              <a:rPr lang="en-US" sz="2800" dirty="0" smtClean="0"/>
              <a:t>(</a:t>
            </a:r>
            <a:r>
              <a:rPr lang="en-US" sz="2800" dirty="0"/>
              <a:t>g) Record-keeping systems. Grantee and delegate agencies must establish and maintain efficient and effective record-keeping systems to provide accurate and timely information regarding children, families, and staff and </a:t>
            </a:r>
            <a:r>
              <a:rPr lang="en-US" sz="2800" u="sng" dirty="0"/>
              <a:t>must ensure appropriate confidentiality of this information. </a:t>
            </a:r>
          </a:p>
        </p:txBody>
      </p:sp>
    </p:spTree>
    <p:extLst>
      <p:ext uri="{BB962C8B-B14F-4D97-AF65-F5344CB8AC3E}">
        <p14:creationId xmlns="" xmlns:p14="http://schemas.microsoft.com/office/powerpoint/2010/main" val="2508797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Review!</a:t>
            </a:r>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5400" dirty="0" smtClean="0"/>
              <a:t>What 3 items might you need to complete the Consent form at Recruitment and Enrollment?</a:t>
            </a:r>
            <a:endParaRPr lang="en-US" sz="5400" dirty="0"/>
          </a:p>
        </p:txBody>
      </p:sp>
    </p:spTree>
    <p:extLst>
      <p:ext uri="{BB962C8B-B14F-4D97-AF65-F5344CB8AC3E}">
        <p14:creationId xmlns="" xmlns:p14="http://schemas.microsoft.com/office/powerpoint/2010/main" val="3782928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Review!</a:t>
            </a:r>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5400" dirty="0" smtClean="0"/>
              <a:t>How do you find out if you need to complete a Consent form for Disability services?</a:t>
            </a:r>
            <a:endParaRPr lang="en-US" sz="5400" dirty="0"/>
          </a:p>
        </p:txBody>
      </p:sp>
    </p:spTree>
    <p:extLst>
      <p:ext uri="{BB962C8B-B14F-4D97-AF65-F5344CB8AC3E}">
        <p14:creationId xmlns="" xmlns:p14="http://schemas.microsoft.com/office/powerpoint/2010/main" val="2357407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Review!</a:t>
            </a:r>
            <a:endParaRPr lang="en-US" dirty="0"/>
          </a:p>
        </p:txBody>
      </p:sp>
      <p:sp>
        <p:nvSpPr>
          <p:cNvPr id="3" name="Content Placeholder 2"/>
          <p:cNvSpPr>
            <a:spLocks noGrp="1"/>
          </p:cNvSpPr>
          <p:nvPr>
            <p:ph idx="1"/>
          </p:nvPr>
        </p:nvSpPr>
        <p:spPr/>
        <p:txBody>
          <a:bodyPr>
            <a:normAutofit/>
          </a:bodyPr>
          <a:lstStyle/>
          <a:p>
            <a:pPr algn="ctr"/>
            <a:endParaRPr lang="en-US" dirty="0" smtClean="0"/>
          </a:p>
          <a:p>
            <a:pPr algn="ctr">
              <a:buNone/>
            </a:pPr>
            <a:r>
              <a:rPr lang="en-US" sz="5400" dirty="0" smtClean="0"/>
              <a:t>When will a consent form be filled out for a diagnosed or suspected disability?</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Agency Confidentiality Procedures</a:t>
            </a:r>
            <a:endParaRPr lang="en-US" dirty="0"/>
          </a:p>
        </p:txBody>
      </p:sp>
      <p:sp>
        <p:nvSpPr>
          <p:cNvPr id="3" name="Content Placeholder 2"/>
          <p:cNvSpPr>
            <a:spLocks noGrp="1"/>
          </p:cNvSpPr>
          <p:nvPr>
            <p:ph idx="1"/>
          </p:nvPr>
        </p:nvSpPr>
        <p:spPr/>
        <p:txBody>
          <a:bodyPr>
            <a:normAutofit/>
          </a:bodyPr>
          <a:lstStyle/>
          <a:p>
            <a:r>
              <a:rPr lang="en-US" sz="2400" dirty="0" smtClean="0"/>
              <a:t>According to the SPCAA Employee Handbook:</a:t>
            </a:r>
          </a:p>
          <a:p>
            <a:pPr lvl="1"/>
            <a:r>
              <a:rPr lang="en-US" sz="2400" dirty="0" smtClean="0"/>
              <a:t>“</a:t>
            </a:r>
            <a:r>
              <a:rPr lang="en-US" sz="2400" dirty="0"/>
              <a:t>Company property typically contains </a:t>
            </a:r>
            <a:r>
              <a:rPr lang="en-US" sz="2400" b="1" dirty="0"/>
              <a:t>confidential information</a:t>
            </a:r>
            <a:r>
              <a:rPr lang="en-US" sz="2400" dirty="0"/>
              <a:t> of the program and its children and should be always treated as such. All educational information regarding each child is subject to the Family Education Rights and Privacy Act (FERPA). </a:t>
            </a:r>
            <a:r>
              <a:rPr lang="en-US" sz="2400" b="1" u="sng" dirty="0"/>
              <a:t>Disclosure of any information regarding these children can only be made by a parent’s written consent or other specific methods</a:t>
            </a:r>
            <a:r>
              <a:rPr lang="en-US" sz="2400" dirty="0"/>
              <a:t>. A violation of FERPA may subject SPCAA to loss of federal </a:t>
            </a:r>
            <a:r>
              <a:rPr lang="en-US" sz="2400" dirty="0" smtClean="0"/>
              <a:t>funds…” </a:t>
            </a:r>
          </a:p>
          <a:p>
            <a:pPr lvl="1"/>
            <a:endParaRPr lang="en-US" dirty="0"/>
          </a:p>
        </p:txBody>
      </p:sp>
    </p:spTree>
    <p:extLst>
      <p:ext uri="{BB962C8B-B14F-4D97-AF65-F5344CB8AC3E}">
        <p14:creationId xmlns="" xmlns:p14="http://schemas.microsoft.com/office/powerpoint/2010/main" val="1645260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Agency Confidentiality Procedures (cont.)</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According to the SPCAA Employee Handbook:</a:t>
            </a:r>
          </a:p>
          <a:p>
            <a:pPr lvl="1"/>
            <a:r>
              <a:rPr lang="en-US" sz="2400" dirty="0" smtClean="0"/>
              <a:t>“…</a:t>
            </a:r>
            <a:r>
              <a:rPr lang="en-US" sz="2400" dirty="0"/>
              <a:t>Additionally, our families, community partners, suppliers and vendors entrust us with important confidential information relating to their respective businesses... In safeguarding the information received, our program earns the respect and continued trust of our families, community partners, suppliers and vendors… </a:t>
            </a:r>
            <a:r>
              <a:rPr lang="en-US" sz="2400" b="1" u="sng" dirty="0"/>
              <a:t>Disclosure of confidential information may lead to termination of employment, as well as other potential legal action.</a:t>
            </a:r>
            <a:r>
              <a:rPr lang="en-US" sz="2400" b="1" dirty="0"/>
              <a:t>  </a:t>
            </a:r>
            <a:r>
              <a:rPr lang="en-US" sz="2400" dirty="0"/>
              <a:t>In addition, all staff will ensure that all documentation and program information remains secure and maintained on program premises and under program care at all times.”</a:t>
            </a:r>
          </a:p>
          <a:p>
            <a:pPr lvl="1"/>
            <a:endParaRPr lang="en-US" dirty="0" smtClean="0"/>
          </a:p>
          <a:p>
            <a:pPr lvl="1"/>
            <a:endParaRPr lang="en-US" dirty="0"/>
          </a:p>
        </p:txBody>
      </p:sp>
    </p:spTree>
    <p:extLst>
      <p:ext uri="{BB962C8B-B14F-4D97-AF65-F5344CB8AC3E}">
        <p14:creationId xmlns="" xmlns:p14="http://schemas.microsoft.com/office/powerpoint/2010/main" val="161216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62000"/>
          </a:xfrm>
        </p:spPr>
        <p:txBody>
          <a:bodyPr>
            <a:normAutofit fontScale="90000"/>
          </a:bodyPr>
          <a:lstStyle/>
          <a:p>
            <a:r>
              <a:rPr lang="en-US" dirty="0" smtClean="0"/>
              <a:t>When Can Confidential Information be Shared Without Parent Consent?</a:t>
            </a:r>
            <a:endParaRPr lang="en-US" dirty="0"/>
          </a:p>
        </p:txBody>
      </p:sp>
      <p:sp>
        <p:nvSpPr>
          <p:cNvPr id="3" name="Content Placeholder 2"/>
          <p:cNvSpPr>
            <a:spLocks noGrp="1"/>
          </p:cNvSpPr>
          <p:nvPr>
            <p:ph idx="1"/>
          </p:nvPr>
        </p:nvSpPr>
        <p:spPr/>
        <p:txBody>
          <a:bodyPr>
            <a:normAutofit/>
          </a:bodyPr>
          <a:lstStyle/>
          <a:p>
            <a:r>
              <a:rPr lang="en-US" sz="3200" dirty="0" smtClean="0"/>
              <a:t>With other SPCAA Head Start/ Early Head Start staff on a “need to know” basis in order to provide the best possible care to children and families</a:t>
            </a:r>
          </a:p>
          <a:p>
            <a:r>
              <a:rPr lang="en-US" sz="3200" dirty="0" smtClean="0"/>
              <a:t>In cases of suspected child abuse or neglect</a:t>
            </a:r>
            <a:endParaRPr lang="en-US" sz="3200" dirty="0"/>
          </a:p>
        </p:txBody>
      </p:sp>
    </p:spTree>
    <p:extLst>
      <p:ext uri="{BB962C8B-B14F-4D97-AF65-F5344CB8AC3E}">
        <p14:creationId xmlns="" xmlns:p14="http://schemas.microsoft.com/office/powerpoint/2010/main" val="165376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 Forms Needed at Recruitment</a:t>
            </a:r>
            <a:endParaRPr lang="en-US" dirty="0"/>
          </a:p>
        </p:txBody>
      </p:sp>
      <p:sp>
        <p:nvSpPr>
          <p:cNvPr id="3" name="Content Placeholder 2"/>
          <p:cNvSpPr>
            <a:spLocks noGrp="1"/>
          </p:cNvSpPr>
          <p:nvPr>
            <p:ph idx="1"/>
          </p:nvPr>
        </p:nvSpPr>
        <p:spPr/>
        <p:txBody>
          <a:bodyPr>
            <a:normAutofit/>
          </a:bodyPr>
          <a:lstStyle/>
          <a:p>
            <a:r>
              <a:rPr lang="en-US" sz="3200" dirty="0" smtClean="0">
                <a:latin typeface="Calibri" pitchFamily="34" charset="0"/>
              </a:rPr>
              <a:t>Disability</a:t>
            </a:r>
            <a:r>
              <a:rPr lang="en-US" sz="3200" dirty="0" smtClean="0"/>
              <a:t> (if child has diagnosed or suspected points, </a:t>
            </a:r>
            <a:r>
              <a:rPr lang="en-US" sz="3200" b="1" dirty="0" smtClean="0"/>
              <a:t>except parent concerns</a:t>
            </a:r>
            <a:r>
              <a:rPr lang="en-US" sz="3200" dirty="0" smtClean="0"/>
              <a:t>)</a:t>
            </a:r>
          </a:p>
          <a:p>
            <a:endParaRPr lang="en-US" sz="3200" dirty="0" smtClean="0"/>
          </a:p>
          <a:p>
            <a:r>
              <a:rPr lang="en-US" sz="4600" dirty="0" smtClean="0">
                <a:solidFill>
                  <a:schemeClr val="accent1">
                    <a:lumMod val="50000"/>
                  </a:schemeClr>
                </a:solidFill>
                <a:latin typeface="+mj-lt"/>
              </a:rPr>
              <a:t>Consent Forms Needed at Enrollment</a:t>
            </a:r>
          </a:p>
          <a:p>
            <a:r>
              <a:rPr lang="en-US" sz="3200" dirty="0" smtClean="0"/>
              <a:t>Physical</a:t>
            </a:r>
          </a:p>
          <a:p>
            <a:r>
              <a:rPr lang="en-US" sz="3200" dirty="0" smtClean="0"/>
              <a:t>Dental</a:t>
            </a:r>
          </a:p>
          <a:p>
            <a:endParaRPr lang="en-US" sz="3200" dirty="0" smtClean="0"/>
          </a:p>
          <a:p>
            <a:endParaRPr lang="en-US" sz="4600" dirty="0" smtClean="0">
              <a:latin typeface="+mj-lt"/>
            </a:endParaRPr>
          </a:p>
          <a:p>
            <a:endParaRPr lang="en-US" sz="4600" dirty="0">
              <a:latin typeface="+mj-lt"/>
            </a:endParaRPr>
          </a:p>
        </p:txBody>
      </p:sp>
    </p:spTree>
    <p:extLst>
      <p:ext uri="{BB962C8B-B14F-4D97-AF65-F5344CB8AC3E}">
        <p14:creationId xmlns="" xmlns:p14="http://schemas.microsoft.com/office/powerpoint/2010/main" val="1320437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7620000" cy="6096000"/>
          </a:xfrm>
        </p:spPr>
        <p:txBody>
          <a:bodyPr anchor="ctr">
            <a:normAutofit/>
          </a:bodyPr>
          <a:lstStyle/>
          <a:p>
            <a:pPr marL="0" indent="0" algn="ctr">
              <a:buNone/>
            </a:pPr>
            <a:r>
              <a:rPr lang="en-US" sz="3600" dirty="0" smtClean="0"/>
              <a:t>How do I know if the child needs a Consent to Release or Obtain Confidential Information form for a disability?</a:t>
            </a:r>
            <a:endParaRPr lang="en-US" sz="3600" dirty="0"/>
          </a:p>
        </p:txBody>
      </p:sp>
    </p:spTree>
    <p:extLst>
      <p:ext uri="{BB962C8B-B14F-4D97-AF65-F5344CB8AC3E}">
        <p14:creationId xmlns="" xmlns:p14="http://schemas.microsoft.com/office/powerpoint/2010/main" val="1277493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685800"/>
          </a:xfrm>
        </p:spPr>
        <p:txBody>
          <a:bodyPr>
            <a:noAutofit/>
          </a:bodyPr>
          <a:lstStyle/>
          <a:p>
            <a:r>
              <a:rPr lang="en-US" sz="3600" dirty="0" smtClean="0"/>
              <a:t>Determine if a Disability Consent is Needed</a:t>
            </a:r>
            <a:endParaRPr lang="en-US" sz="3600" dirty="0"/>
          </a:p>
        </p:txBody>
      </p:sp>
      <p:pic>
        <p:nvPicPr>
          <p:cNvPr id="1027" name="Picture 3"/>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2400" y="1104705"/>
            <a:ext cx="7244920" cy="5562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581400" y="2286000"/>
            <a:ext cx="4648200" cy="3477875"/>
          </a:xfrm>
          <a:prstGeom prst="rect">
            <a:avLst/>
          </a:prstGeom>
          <a:solidFill>
            <a:srgbClr val="FFFF00"/>
          </a:solidFill>
          <a:ln w="15875">
            <a:solidFill>
              <a:schemeClr val="tx1"/>
            </a:solidFill>
          </a:ln>
        </p:spPr>
        <p:txBody>
          <a:bodyPr wrap="square" rtlCol="0">
            <a:spAutoFit/>
          </a:bodyPr>
          <a:lstStyle/>
          <a:p>
            <a:r>
              <a:rPr lang="en-US" sz="4000" dirty="0" smtClean="0"/>
              <a:t>1.</a:t>
            </a:r>
            <a:r>
              <a:rPr lang="en-US" sz="3600" dirty="0" smtClean="0"/>
              <a:t> With any tab in Child Plus selected, click “Change Who Appears in this List” on the left side of the screen.</a:t>
            </a:r>
            <a:endParaRPr lang="en-US" sz="3600" dirty="0"/>
          </a:p>
        </p:txBody>
      </p:sp>
      <p:sp>
        <p:nvSpPr>
          <p:cNvPr id="6" name="Left Arrow 5"/>
          <p:cNvSpPr/>
          <p:nvPr/>
        </p:nvSpPr>
        <p:spPr>
          <a:xfrm>
            <a:off x="2815713" y="5562600"/>
            <a:ext cx="2209800" cy="1066800"/>
          </a:xfrm>
          <a:prstGeom prst="leftArrow">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52799" y="5685253"/>
            <a:ext cx="457201" cy="769441"/>
          </a:xfrm>
          <a:prstGeom prst="rect">
            <a:avLst/>
          </a:prstGeom>
          <a:noFill/>
        </p:spPr>
        <p:txBody>
          <a:bodyPr wrap="square" rtlCol="0">
            <a:spAutoFit/>
          </a:bodyPr>
          <a:lstStyle/>
          <a:p>
            <a:r>
              <a:rPr lang="en-US" sz="4400" b="1" dirty="0" smtClean="0">
                <a:solidFill>
                  <a:srgbClr val="C00000"/>
                </a:solidFill>
              </a:rPr>
              <a:t>1</a:t>
            </a:r>
            <a:endParaRPr lang="en-US" sz="4400" b="1" dirty="0">
              <a:solidFill>
                <a:srgbClr val="C00000"/>
              </a:solidFill>
            </a:endParaRPr>
          </a:p>
        </p:txBody>
      </p:sp>
    </p:spTree>
    <p:extLst>
      <p:ext uri="{BB962C8B-B14F-4D97-AF65-F5344CB8AC3E}">
        <p14:creationId xmlns="" xmlns:p14="http://schemas.microsoft.com/office/powerpoint/2010/main" val="3708559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elect Which Participants to Include"/>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52400" y="1021079"/>
            <a:ext cx="8763000" cy="5836921"/>
          </a:xfrm>
        </p:spPr>
      </p:pic>
      <p:sp>
        <p:nvSpPr>
          <p:cNvPr id="2" name="Title 1"/>
          <p:cNvSpPr>
            <a:spLocks noGrp="1"/>
          </p:cNvSpPr>
          <p:nvPr>
            <p:ph type="title"/>
          </p:nvPr>
        </p:nvSpPr>
        <p:spPr>
          <a:xfrm>
            <a:off x="66982" y="0"/>
            <a:ext cx="8391218" cy="1143000"/>
          </a:xfrm>
        </p:spPr>
        <p:txBody>
          <a:bodyPr/>
          <a:lstStyle/>
          <a:p>
            <a:r>
              <a:rPr lang="en-US" sz="3600" dirty="0" smtClean="0"/>
              <a:t>Determine if a Disability Consent is Needed</a:t>
            </a:r>
            <a:endParaRPr lang="en-US" sz="3600" dirty="0"/>
          </a:p>
        </p:txBody>
      </p:sp>
      <p:sp>
        <p:nvSpPr>
          <p:cNvPr id="5" name="TextBox 4"/>
          <p:cNvSpPr txBox="1"/>
          <p:nvPr/>
        </p:nvSpPr>
        <p:spPr>
          <a:xfrm>
            <a:off x="1353165" y="1460956"/>
            <a:ext cx="419100" cy="430887"/>
          </a:xfrm>
          <a:prstGeom prst="rect">
            <a:avLst/>
          </a:prstGeom>
          <a:solidFill>
            <a:schemeClr val="bg1"/>
          </a:solidFill>
          <a:ln w="25400">
            <a:solidFill>
              <a:schemeClr val="tx1"/>
            </a:solidFill>
          </a:ln>
        </p:spPr>
        <p:txBody>
          <a:bodyPr wrap="square" lIns="45720" tIns="0" rIns="0" bIns="0" rtlCol="0">
            <a:spAutoFit/>
          </a:bodyPr>
          <a:lstStyle/>
          <a:p>
            <a:r>
              <a:rPr lang="en-US" sz="2800" b="1" dirty="0" smtClean="0">
                <a:solidFill>
                  <a:srgbClr val="C00000"/>
                </a:solidFill>
                <a:latin typeface="Arial Black" pitchFamily="34" charset="0"/>
              </a:rPr>
              <a:t>2</a:t>
            </a:r>
            <a:endParaRPr lang="en-US" sz="2800" b="1" dirty="0">
              <a:solidFill>
                <a:srgbClr val="C00000"/>
              </a:solidFill>
              <a:latin typeface="Arial Black" pitchFamily="34" charset="0"/>
            </a:endParaRPr>
          </a:p>
        </p:txBody>
      </p:sp>
      <p:sp>
        <p:nvSpPr>
          <p:cNvPr id="7" name="TextBox 6"/>
          <p:cNvSpPr txBox="1"/>
          <p:nvPr/>
        </p:nvSpPr>
        <p:spPr>
          <a:xfrm>
            <a:off x="787810" y="2590800"/>
            <a:ext cx="419100" cy="430887"/>
          </a:xfrm>
          <a:prstGeom prst="rect">
            <a:avLst/>
          </a:prstGeom>
          <a:solidFill>
            <a:schemeClr val="bg1"/>
          </a:solidFill>
          <a:ln w="25400">
            <a:solidFill>
              <a:schemeClr val="tx1"/>
            </a:solidFill>
          </a:ln>
        </p:spPr>
        <p:txBody>
          <a:bodyPr wrap="square" lIns="45720" tIns="0" rIns="0" bIns="0" rtlCol="0">
            <a:spAutoFit/>
          </a:bodyPr>
          <a:lstStyle/>
          <a:p>
            <a:r>
              <a:rPr lang="en-US" sz="2800" b="1" dirty="0">
                <a:solidFill>
                  <a:srgbClr val="C00000"/>
                </a:solidFill>
                <a:latin typeface="Arial Black" pitchFamily="34" charset="0"/>
              </a:rPr>
              <a:t>3</a:t>
            </a:r>
          </a:p>
        </p:txBody>
      </p:sp>
      <p:sp>
        <p:nvSpPr>
          <p:cNvPr id="8" name="TextBox 7"/>
          <p:cNvSpPr txBox="1"/>
          <p:nvPr/>
        </p:nvSpPr>
        <p:spPr>
          <a:xfrm>
            <a:off x="4267200" y="5943600"/>
            <a:ext cx="419100" cy="430887"/>
          </a:xfrm>
          <a:prstGeom prst="rect">
            <a:avLst/>
          </a:prstGeom>
          <a:solidFill>
            <a:schemeClr val="bg1"/>
          </a:solidFill>
          <a:ln w="25400">
            <a:solidFill>
              <a:schemeClr val="tx1"/>
            </a:solidFill>
          </a:ln>
        </p:spPr>
        <p:txBody>
          <a:bodyPr wrap="square" lIns="45720" tIns="0" rIns="0" bIns="0" rtlCol="0">
            <a:spAutoFit/>
          </a:bodyPr>
          <a:lstStyle/>
          <a:p>
            <a:r>
              <a:rPr lang="en-US" sz="2800" b="1" dirty="0" smtClean="0">
                <a:solidFill>
                  <a:srgbClr val="C00000"/>
                </a:solidFill>
                <a:latin typeface="Arial Black" pitchFamily="34" charset="0"/>
              </a:rPr>
              <a:t>5</a:t>
            </a:r>
            <a:endParaRPr lang="en-US" sz="2800" b="1" dirty="0">
              <a:solidFill>
                <a:srgbClr val="C00000"/>
              </a:solidFill>
              <a:latin typeface="Arial Black" pitchFamily="34" charset="0"/>
            </a:endParaRPr>
          </a:p>
        </p:txBody>
      </p:sp>
      <p:sp>
        <p:nvSpPr>
          <p:cNvPr id="9" name="TextBox 8"/>
          <p:cNvSpPr txBox="1"/>
          <p:nvPr/>
        </p:nvSpPr>
        <p:spPr>
          <a:xfrm>
            <a:off x="1240709" y="4953000"/>
            <a:ext cx="419100" cy="430887"/>
          </a:xfrm>
          <a:prstGeom prst="rect">
            <a:avLst/>
          </a:prstGeom>
          <a:solidFill>
            <a:schemeClr val="bg1"/>
          </a:solidFill>
          <a:ln w="25400">
            <a:solidFill>
              <a:schemeClr val="tx1"/>
            </a:solidFill>
          </a:ln>
        </p:spPr>
        <p:txBody>
          <a:bodyPr wrap="square" lIns="45720" tIns="0" rIns="0" bIns="0" rtlCol="0">
            <a:spAutoFit/>
          </a:bodyPr>
          <a:lstStyle/>
          <a:p>
            <a:r>
              <a:rPr lang="en-US" sz="2800" b="1" dirty="0" smtClean="0">
                <a:solidFill>
                  <a:srgbClr val="C00000"/>
                </a:solidFill>
                <a:latin typeface="Arial Black" pitchFamily="34" charset="0"/>
              </a:rPr>
              <a:t>4</a:t>
            </a:r>
            <a:endParaRPr lang="en-US" sz="2800" b="1" dirty="0">
              <a:solidFill>
                <a:srgbClr val="C00000"/>
              </a:solidFill>
              <a:latin typeface="Arial Black" pitchFamily="34" charset="0"/>
            </a:endParaRPr>
          </a:p>
        </p:txBody>
      </p:sp>
      <p:sp>
        <p:nvSpPr>
          <p:cNvPr id="6" name="TextBox 5"/>
          <p:cNvSpPr txBox="1"/>
          <p:nvPr/>
        </p:nvSpPr>
        <p:spPr>
          <a:xfrm>
            <a:off x="5107243" y="1131586"/>
            <a:ext cx="3962400" cy="4708981"/>
          </a:xfrm>
          <a:prstGeom prst="rect">
            <a:avLst/>
          </a:prstGeom>
          <a:solidFill>
            <a:srgbClr val="FFFF00"/>
          </a:solidFill>
          <a:ln w="22225">
            <a:solidFill>
              <a:schemeClr val="tx1"/>
            </a:solidFill>
          </a:ln>
        </p:spPr>
        <p:txBody>
          <a:bodyPr wrap="square" rtlCol="0">
            <a:spAutoFit/>
          </a:bodyPr>
          <a:lstStyle/>
          <a:p>
            <a:r>
              <a:rPr lang="en-US" sz="2800" b="1" dirty="0" smtClean="0">
                <a:latin typeface="+mj-lt"/>
                <a:cs typeface="Arial" pitchFamily="34" charset="0"/>
              </a:rPr>
              <a:t>2.</a:t>
            </a:r>
            <a:r>
              <a:rPr lang="en-US" sz="2800" dirty="0" smtClean="0">
                <a:latin typeface="+mj-lt"/>
                <a:cs typeface="Arial" pitchFamily="34" charset="0"/>
              </a:rPr>
              <a:t> </a:t>
            </a:r>
            <a:r>
              <a:rPr lang="en-US" sz="2000" dirty="0" smtClean="0">
                <a:latin typeface="+mj-lt"/>
                <a:cs typeface="Arial" pitchFamily="34" charset="0"/>
              </a:rPr>
              <a:t>Select the Program Term, either:</a:t>
            </a:r>
          </a:p>
          <a:p>
            <a:pPr>
              <a:tabLst>
                <a:tab pos="457200" algn="l"/>
              </a:tabLst>
            </a:pPr>
            <a:r>
              <a:rPr lang="en-US" sz="2000" dirty="0">
                <a:latin typeface="+mj-lt"/>
                <a:cs typeface="Arial" pitchFamily="34" charset="0"/>
              </a:rPr>
              <a:t>	</a:t>
            </a:r>
            <a:r>
              <a:rPr lang="en-US" sz="2000" dirty="0" smtClean="0">
                <a:latin typeface="+mj-lt"/>
                <a:cs typeface="Arial" pitchFamily="34" charset="0"/>
              </a:rPr>
              <a:t>a.) EHS 2013-2014</a:t>
            </a:r>
          </a:p>
          <a:p>
            <a:pPr>
              <a:tabLst>
                <a:tab pos="457200" algn="l"/>
              </a:tabLst>
            </a:pPr>
            <a:r>
              <a:rPr lang="en-US" sz="2000" dirty="0">
                <a:latin typeface="+mj-lt"/>
                <a:cs typeface="Arial" pitchFamily="34" charset="0"/>
              </a:rPr>
              <a:t>	</a:t>
            </a:r>
            <a:r>
              <a:rPr lang="en-US" sz="2000" dirty="0" smtClean="0">
                <a:latin typeface="+mj-lt"/>
                <a:cs typeface="Arial" pitchFamily="34" charset="0"/>
              </a:rPr>
              <a:t>b.) </a:t>
            </a:r>
            <a:r>
              <a:rPr lang="en-US" sz="2000" dirty="0" err="1" smtClean="0">
                <a:latin typeface="+mj-lt"/>
                <a:cs typeface="Arial" pitchFamily="34" charset="0"/>
              </a:rPr>
              <a:t>HeadStart</a:t>
            </a:r>
            <a:r>
              <a:rPr lang="en-US" sz="2000" dirty="0" smtClean="0">
                <a:latin typeface="+mj-lt"/>
                <a:cs typeface="Arial" pitchFamily="34" charset="0"/>
              </a:rPr>
              <a:t> 2013-2014</a:t>
            </a:r>
          </a:p>
          <a:p>
            <a:pPr>
              <a:tabLst>
                <a:tab pos="457200" algn="l"/>
              </a:tabLst>
            </a:pPr>
            <a:r>
              <a:rPr lang="en-US" sz="2800" b="1" dirty="0" smtClean="0">
                <a:latin typeface="+mj-lt"/>
                <a:cs typeface="Arial" pitchFamily="34" charset="0"/>
              </a:rPr>
              <a:t>3.</a:t>
            </a:r>
            <a:r>
              <a:rPr lang="en-US" sz="2400" b="1" dirty="0" smtClean="0">
                <a:latin typeface="+mj-lt"/>
                <a:cs typeface="Arial" pitchFamily="34" charset="0"/>
              </a:rPr>
              <a:t> </a:t>
            </a:r>
            <a:r>
              <a:rPr lang="en-US" sz="2000" dirty="0" smtClean="0">
                <a:latin typeface="+mj-lt"/>
                <a:cs typeface="Arial" pitchFamily="34" charset="0"/>
              </a:rPr>
              <a:t>Mark the box next to your Site.</a:t>
            </a:r>
          </a:p>
          <a:p>
            <a:pPr>
              <a:tabLst>
                <a:tab pos="457200" algn="l"/>
              </a:tabLst>
            </a:pPr>
            <a:r>
              <a:rPr lang="en-US" sz="2800" b="1" dirty="0" smtClean="0">
                <a:latin typeface="+mj-lt"/>
                <a:cs typeface="Arial" pitchFamily="34" charset="0"/>
              </a:rPr>
              <a:t>4.</a:t>
            </a:r>
            <a:r>
              <a:rPr lang="en-US" sz="2000" b="1" dirty="0" smtClean="0">
                <a:latin typeface="+mj-lt"/>
                <a:cs typeface="Arial" pitchFamily="34" charset="0"/>
              </a:rPr>
              <a:t> </a:t>
            </a:r>
            <a:r>
              <a:rPr lang="en-US" sz="2000" dirty="0" smtClean="0">
                <a:latin typeface="+mj-lt"/>
                <a:cs typeface="Arial" pitchFamily="34" charset="0"/>
              </a:rPr>
              <a:t>Under Status, mark the box next to “Accepted”. No other boxes should be selected.</a:t>
            </a:r>
          </a:p>
          <a:p>
            <a:pPr>
              <a:tabLst>
                <a:tab pos="457200" algn="l"/>
              </a:tabLst>
            </a:pPr>
            <a:r>
              <a:rPr lang="en-US" sz="2800" b="1" dirty="0" smtClean="0">
                <a:latin typeface="+mj-lt"/>
                <a:cs typeface="Arial" pitchFamily="34" charset="0"/>
              </a:rPr>
              <a:t>5. </a:t>
            </a:r>
            <a:r>
              <a:rPr lang="en-US" sz="2000" dirty="0" smtClean="0">
                <a:latin typeface="+mj-lt"/>
                <a:cs typeface="Arial" pitchFamily="34" charset="0"/>
              </a:rPr>
              <a:t>Scroll down in the Group section and check the box next to “Need MH/DIS Consents”. No other boxes should be selected.</a:t>
            </a:r>
          </a:p>
          <a:p>
            <a:pPr>
              <a:tabLst>
                <a:tab pos="457200" algn="l"/>
              </a:tabLst>
            </a:pPr>
            <a:r>
              <a:rPr lang="en-US" sz="2800" b="1" dirty="0" smtClean="0">
                <a:latin typeface="+mj-lt"/>
                <a:cs typeface="Arial" pitchFamily="34" charset="0"/>
              </a:rPr>
              <a:t>6. </a:t>
            </a:r>
            <a:r>
              <a:rPr lang="en-US" sz="2000" dirty="0" smtClean="0">
                <a:latin typeface="+mj-lt"/>
                <a:cs typeface="Arial" pitchFamily="34" charset="0"/>
              </a:rPr>
              <a:t>Click on “Find”.</a:t>
            </a:r>
            <a:endParaRPr lang="en-US" sz="2000" dirty="0">
              <a:latin typeface="+mj-lt"/>
              <a:cs typeface="Arial" pitchFamily="34" charset="0"/>
            </a:endParaRPr>
          </a:p>
        </p:txBody>
      </p:sp>
      <p:sp>
        <p:nvSpPr>
          <p:cNvPr id="11" name="TextBox 10"/>
          <p:cNvSpPr txBox="1"/>
          <p:nvPr/>
        </p:nvSpPr>
        <p:spPr>
          <a:xfrm>
            <a:off x="6934200" y="6311443"/>
            <a:ext cx="419100" cy="430887"/>
          </a:xfrm>
          <a:prstGeom prst="rect">
            <a:avLst/>
          </a:prstGeom>
          <a:solidFill>
            <a:schemeClr val="bg1"/>
          </a:solidFill>
          <a:ln w="25400">
            <a:solidFill>
              <a:schemeClr val="tx1"/>
            </a:solidFill>
          </a:ln>
        </p:spPr>
        <p:txBody>
          <a:bodyPr wrap="square" lIns="45720" tIns="0" rIns="0" bIns="0" rtlCol="0">
            <a:spAutoFit/>
          </a:bodyPr>
          <a:lstStyle/>
          <a:p>
            <a:r>
              <a:rPr lang="en-US" sz="2800" b="1" dirty="0">
                <a:solidFill>
                  <a:srgbClr val="C00000"/>
                </a:solidFill>
                <a:latin typeface="Arial Black" pitchFamily="34" charset="0"/>
              </a:rPr>
              <a:t>6</a:t>
            </a:r>
          </a:p>
        </p:txBody>
      </p:sp>
      <p:sp>
        <p:nvSpPr>
          <p:cNvPr id="12" name="TextBox 11"/>
          <p:cNvSpPr txBox="1"/>
          <p:nvPr/>
        </p:nvSpPr>
        <p:spPr>
          <a:xfrm>
            <a:off x="2286000" y="1905000"/>
            <a:ext cx="685800" cy="369332"/>
          </a:xfrm>
          <a:prstGeom prst="rect">
            <a:avLst/>
          </a:prstGeom>
          <a:noFill/>
        </p:spPr>
        <p:txBody>
          <a:bodyPr wrap="square" rtlCol="0">
            <a:spAutoFit/>
          </a:bodyPr>
          <a:lstStyle/>
          <a:p>
            <a:endParaRPr lang="en-US" dirty="0"/>
          </a:p>
        </p:txBody>
      </p:sp>
      <p:sp>
        <p:nvSpPr>
          <p:cNvPr id="13" name="TextBox 12"/>
          <p:cNvSpPr txBox="1"/>
          <p:nvPr/>
        </p:nvSpPr>
        <p:spPr>
          <a:xfrm>
            <a:off x="2286000" y="1828801"/>
            <a:ext cx="914400" cy="246221"/>
          </a:xfrm>
          <a:prstGeom prst="rect">
            <a:avLst/>
          </a:prstGeom>
          <a:solidFill>
            <a:schemeClr val="bg1"/>
          </a:solidFill>
          <a:ln>
            <a:noFill/>
          </a:ln>
        </p:spPr>
        <p:txBody>
          <a:bodyPr wrap="square" rtlCol="0">
            <a:spAutoFit/>
          </a:bodyPr>
          <a:lstStyle/>
          <a:p>
            <a:r>
              <a:rPr lang="en-US" sz="1000" dirty="0" smtClean="0"/>
              <a:t>2013-2014</a:t>
            </a:r>
            <a:endParaRPr lang="en-US" sz="1000" dirty="0"/>
          </a:p>
        </p:txBody>
      </p:sp>
      <p:sp>
        <p:nvSpPr>
          <p:cNvPr id="15" name="TextBox 14"/>
          <p:cNvSpPr txBox="1"/>
          <p:nvPr/>
        </p:nvSpPr>
        <p:spPr>
          <a:xfrm>
            <a:off x="2514600" y="2057401"/>
            <a:ext cx="838200" cy="230832"/>
          </a:xfrm>
          <a:prstGeom prst="rect">
            <a:avLst/>
          </a:prstGeom>
          <a:solidFill>
            <a:schemeClr val="bg1"/>
          </a:solidFill>
        </p:spPr>
        <p:txBody>
          <a:bodyPr wrap="square" rtlCol="0">
            <a:spAutoFit/>
          </a:bodyPr>
          <a:lstStyle/>
          <a:p>
            <a:r>
              <a:rPr lang="en-US" sz="900" dirty="0" smtClean="0"/>
              <a:t>2013-2014</a:t>
            </a:r>
            <a:endParaRPr lang="en-US" sz="1050" dirty="0"/>
          </a:p>
        </p:txBody>
      </p:sp>
    </p:spTree>
    <p:extLst>
      <p:ext uri="{BB962C8B-B14F-4D97-AF65-F5344CB8AC3E}">
        <p14:creationId xmlns="" xmlns:p14="http://schemas.microsoft.com/office/powerpoint/2010/main" val="4669680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463</TotalTime>
  <Words>902</Words>
  <Application>Microsoft Office PowerPoint</Application>
  <PresentationFormat>On-screen Show (4:3)</PresentationFormat>
  <Paragraphs>86</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Adjacency</vt:lpstr>
      <vt:lpstr>Consent to Release or Obtain Confidential Information</vt:lpstr>
      <vt:lpstr> Head Start Performance Standards</vt:lpstr>
      <vt:lpstr>Agency Confidentiality Procedures</vt:lpstr>
      <vt:lpstr>Agency Confidentiality Procedures (cont.)</vt:lpstr>
      <vt:lpstr>When Can Confidential Information be Shared Without Parent Consent?</vt:lpstr>
      <vt:lpstr>Consent Forms Needed at Recruitment</vt:lpstr>
      <vt:lpstr>Slide 7</vt:lpstr>
      <vt:lpstr>Determine if a Disability Consent is Needed</vt:lpstr>
      <vt:lpstr>Determine if a Disability Consent is Needed</vt:lpstr>
      <vt:lpstr>Determine if a Disability Consent is Needed</vt:lpstr>
      <vt:lpstr>Slide 11</vt:lpstr>
      <vt:lpstr>Slide 12</vt:lpstr>
      <vt:lpstr>Slide 13</vt:lpstr>
      <vt:lpstr>How to Complete the Consent to Release or Obtain Confidential Information Form</vt:lpstr>
      <vt:lpstr>How to Complete the Consent to Release or Obtain Confidential Information Form</vt:lpstr>
      <vt:lpstr>How to Complete the Consent to Release or Obtain Confidential Information Form</vt:lpstr>
      <vt:lpstr>How to Complete the Consent to Release or Obtain Confidential Information Form</vt:lpstr>
      <vt:lpstr>REMEMBER:</vt:lpstr>
      <vt:lpstr>Slide 19</vt:lpstr>
      <vt:lpstr>Let’s Review!</vt:lpstr>
      <vt:lpstr>Let’s Review!</vt:lpstr>
      <vt:lpstr>Let’s Review!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Consent to Release or Obtain Confidential Information</dc:title>
  <dc:creator>laptop</dc:creator>
  <cp:lastModifiedBy>Head Start</cp:lastModifiedBy>
  <cp:revision>41</cp:revision>
  <dcterms:created xsi:type="dcterms:W3CDTF">2012-04-23T02:11:10Z</dcterms:created>
  <dcterms:modified xsi:type="dcterms:W3CDTF">2013-03-26T17:31:14Z</dcterms:modified>
</cp:coreProperties>
</file>