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4"/>
  </p:notesMasterIdLst>
  <p:handoutMasterIdLst>
    <p:handoutMasterId r:id="rId45"/>
  </p:handoutMasterIdLst>
  <p:sldIdLst>
    <p:sldId id="256" r:id="rId2"/>
    <p:sldId id="263" r:id="rId3"/>
    <p:sldId id="260" r:id="rId4"/>
    <p:sldId id="261" r:id="rId5"/>
    <p:sldId id="262" r:id="rId6"/>
    <p:sldId id="264" r:id="rId7"/>
    <p:sldId id="265" r:id="rId8"/>
    <p:sldId id="257" r:id="rId9"/>
    <p:sldId id="258" r:id="rId10"/>
    <p:sldId id="272" r:id="rId11"/>
    <p:sldId id="266" r:id="rId12"/>
    <p:sldId id="267" r:id="rId13"/>
    <p:sldId id="270" r:id="rId14"/>
    <p:sldId id="311" r:id="rId15"/>
    <p:sldId id="259" r:id="rId16"/>
    <p:sldId id="312" r:id="rId17"/>
    <p:sldId id="292" r:id="rId18"/>
    <p:sldId id="313" r:id="rId19"/>
    <p:sldId id="315" r:id="rId20"/>
    <p:sldId id="314" r:id="rId21"/>
    <p:sldId id="293" r:id="rId22"/>
    <p:sldId id="317" r:id="rId23"/>
    <p:sldId id="318" r:id="rId24"/>
    <p:sldId id="319" r:id="rId25"/>
    <p:sldId id="271" r:id="rId26"/>
    <p:sldId id="320" r:id="rId27"/>
    <p:sldId id="297" r:id="rId28"/>
    <p:sldId id="303" r:id="rId29"/>
    <p:sldId id="321" r:id="rId30"/>
    <p:sldId id="322" r:id="rId31"/>
    <p:sldId id="323" r:id="rId32"/>
    <p:sldId id="324" r:id="rId33"/>
    <p:sldId id="325" r:id="rId34"/>
    <p:sldId id="298" r:id="rId35"/>
    <p:sldId id="288" r:id="rId36"/>
    <p:sldId id="326" r:id="rId37"/>
    <p:sldId id="327" r:id="rId38"/>
    <p:sldId id="289" r:id="rId39"/>
    <p:sldId id="310" r:id="rId40"/>
    <p:sldId id="309" r:id="rId41"/>
    <p:sldId id="308" r:id="rId42"/>
    <p:sldId id="290"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5555"/>
    <a:srgbClr val="008000"/>
    <a:srgbClr val="003300"/>
    <a:srgbClr val="009900"/>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04" autoAdjust="0"/>
  </p:normalViewPr>
  <p:slideViewPr>
    <p:cSldViewPr>
      <p:cViewPr>
        <p:scale>
          <a:sx n="90" d="100"/>
          <a:sy n="90" d="100"/>
        </p:scale>
        <p:origin x="-9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624D9D5-C9DE-44A2-B6C4-F2BE52B9825C}" type="datetimeFigureOut">
              <a:rPr lang="en-US"/>
              <a:pPr>
                <a:defRPr/>
              </a:pPr>
              <a:t>7/19/2013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E341CA1-A6C2-4630-8314-99237F33B38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FD0FB45-D684-4B74-8F1C-D7DD85A0944C}" type="datetimeFigureOut">
              <a:rPr lang="en-US"/>
              <a:pPr>
                <a:defRPr/>
              </a:pPr>
              <a:t>7/19/2013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C60F3FA-E2C6-4650-B18A-54713C1BBC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 may be tired from nap and not actively participating as a result</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B93432-B7C6-437E-9A6B-82D30EC55DE7}" type="slidenum">
              <a:rPr lang="en-US" smtClean="0"/>
              <a:pPr/>
              <a:t>35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181600"/>
            <a:ext cx="8305800" cy="685800"/>
          </a:xfrm>
        </p:spPr>
        <p:txBody>
          <a:bodyPr/>
          <a:lstStyle>
            <a:lvl1pPr algn="ct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5867400"/>
            <a:ext cx="8305800" cy="685800"/>
          </a:xfrm>
        </p:spPr>
        <p:txBody>
          <a:bodyPr anchor="ctr"/>
          <a:lstStyle>
            <a:lvl1pPr marL="0" indent="0" algn="ctr">
              <a:buFontTx/>
              <a:buNone/>
              <a:defRPr sz="2800"/>
            </a:lvl1pPr>
          </a:lstStyle>
          <a:p>
            <a:r>
              <a:rPr lang="en-US" smtClean="0"/>
              <a:t>Click to edit Master subtitle style</a:t>
            </a:r>
            <a:endParaRPr lang="en-US"/>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651E3D69-E4AB-41CF-8343-466DD19825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838E3E0-3E40-454A-B856-D533BD2C50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09A6637-6709-4FD9-BE33-18D7DE78E3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AF9966A-8710-47EE-B5AF-586F56F28A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EF417DC-4880-4A5F-BCC4-9F53EC7978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2419F38-3EEB-4972-9866-C899226E88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E7306F33-7C6C-4F1F-9473-E5BEEFAB9D9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07811240-C1C6-4C03-9EA3-C4CE4AE140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79BF9D2B-26AD-42D5-89D1-AACBFE68AC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B18D75B-B049-43F3-838C-D11BC1A6A7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C189910-8204-43F1-8AA8-61BC414F74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90600" y="1600200"/>
            <a:ext cx="8001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152400" y="6553200"/>
            <a:ext cx="24034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33" name="Rectangle 9"/>
          <p:cNvSpPr>
            <a:spLocks noGrp="1" noChangeArrowheads="1"/>
          </p:cNvSpPr>
          <p:nvPr>
            <p:ph type="ftr" sz="quarter" idx="3"/>
          </p:nvPr>
        </p:nvSpPr>
        <p:spPr bwMode="auto">
          <a:xfrm>
            <a:off x="3259138"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4" name="Rectangle 10"/>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2145C9E7-E696-48FA-B02B-E7358C8982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1"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C:\Users\Head%20Start\AppData\Local\Microsoft\Windows\Temporary%20Internet%20Files\Content.IE5\IMNUKOCM\MS900388493%5b1%5d.wav" TargetMode="External"/><Relationship Id="rId4" Type="http://schemas.openxmlformats.org/officeDocument/2006/relationships/image" Target="../media/image14.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752600"/>
            <a:ext cx="8305800" cy="1752600"/>
          </a:xfrm>
        </p:spPr>
        <p:txBody>
          <a:bodyPr/>
          <a:lstStyle/>
          <a:p>
            <a:pPr eaLnBrk="1" hangingPunct="1"/>
            <a:r>
              <a:rPr lang="en-US" dirty="0" smtClean="0"/>
              <a:t>Speech and Articulation Screening Test</a:t>
            </a:r>
            <a:br>
              <a:rPr lang="en-US" dirty="0" smtClean="0"/>
            </a:br>
            <a:r>
              <a:rPr lang="en-US" sz="2400" dirty="0" smtClean="0"/>
              <a:t>August 12, 2013</a:t>
            </a:r>
            <a:br>
              <a:rPr lang="en-US" sz="2400" dirty="0" smtClean="0"/>
            </a:br>
            <a:r>
              <a:rPr lang="en-US" sz="2400" dirty="0" smtClean="0"/>
              <a:t>Presenter: </a:t>
            </a:r>
            <a:br>
              <a:rPr lang="en-US" sz="2400" dirty="0" smtClean="0"/>
            </a:br>
            <a:r>
              <a:rPr lang="en-US" sz="2400" dirty="0" smtClean="0"/>
              <a:t>Stacy Morgan,</a:t>
            </a:r>
            <a:br>
              <a:rPr lang="en-US" sz="2400" dirty="0" smtClean="0"/>
            </a:br>
            <a:r>
              <a:rPr lang="en-US" sz="2400" dirty="0" smtClean="0"/>
              <a:t>MH/Disability Manager</a:t>
            </a:r>
            <a:br>
              <a:rPr lang="en-US" sz="2400" dirty="0" smtClean="0"/>
            </a:br>
            <a:endParaRPr lang="en-US" sz="2400" dirty="0" smtClean="0"/>
          </a:p>
        </p:txBody>
      </p:sp>
      <p:sp>
        <p:nvSpPr>
          <p:cNvPr id="3075" name="Rectangle 3"/>
          <p:cNvSpPr>
            <a:spLocks noGrp="1" noChangeArrowheads="1"/>
          </p:cNvSpPr>
          <p:nvPr>
            <p:ph type="subTitle" idx="1"/>
          </p:nvPr>
        </p:nvSpPr>
        <p:spPr>
          <a:xfrm>
            <a:off x="685800" y="5181600"/>
            <a:ext cx="8305800" cy="1447800"/>
          </a:xfrm>
        </p:spPr>
        <p:txBody>
          <a:bodyPr/>
          <a:lstStyle/>
          <a:p>
            <a:pPr eaLnBrk="1" hangingPunct="1">
              <a:spcBef>
                <a:spcPct val="0"/>
              </a:spcBef>
            </a:pPr>
            <a:r>
              <a:rPr lang="en-US" dirty="0" smtClean="0"/>
              <a:t>Pearson Preschool Language Scale </a:t>
            </a:r>
          </a:p>
          <a:p>
            <a:pPr eaLnBrk="1" hangingPunct="1">
              <a:spcBef>
                <a:spcPct val="0"/>
              </a:spcBef>
            </a:pPr>
            <a:r>
              <a:rPr lang="en-US" dirty="0" smtClean="0"/>
              <a:t>Fifth Edition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Purpose of PLS – 5 Screening Test</a:t>
            </a:r>
          </a:p>
        </p:txBody>
      </p:sp>
      <p:sp>
        <p:nvSpPr>
          <p:cNvPr id="12291" name="Rectangle 3"/>
          <p:cNvSpPr>
            <a:spLocks noGrp="1" noChangeArrowheads="1"/>
          </p:cNvSpPr>
          <p:nvPr>
            <p:ph idx="1"/>
          </p:nvPr>
        </p:nvSpPr>
        <p:spPr/>
        <p:txBody>
          <a:bodyPr/>
          <a:lstStyle/>
          <a:p>
            <a:pPr eaLnBrk="1" hangingPunct="1"/>
            <a:endParaRPr lang="en-US" smtClean="0"/>
          </a:p>
          <a:p>
            <a:pPr eaLnBrk="1" hangingPunct="1"/>
            <a:r>
              <a:rPr lang="en-US" smtClean="0"/>
              <a:t>Can be administered in 5 -10 min</a:t>
            </a:r>
          </a:p>
          <a:p>
            <a:pPr eaLnBrk="1" hangingPunct="1"/>
            <a:endParaRPr lang="en-US" smtClean="0"/>
          </a:p>
          <a:p>
            <a:pPr eaLnBrk="1" hangingPunct="1"/>
            <a:r>
              <a:rPr lang="en-US" smtClean="0"/>
              <a:t>Easy to use and score</a:t>
            </a:r>
          </a:p>
          <a:p>
            <a:pPr eaLnBrk="1" hangingPunct="1">
              <a:buFont typeface="Wingdings" pitchFamily="2" charset="2"/>
              <a:buNone/>
            </a:pPr>
            <a:endParaRPr lang="en-US" smtClean="0"/>
          </a:p>
          <a:p>
            <a:pPr eaLnBrk="1" hangingPunct="1"/>
            <a:r>
              <a:rPr lang="en-US" smtClean="0"/>
              <a:t>Can be administered by teachers, paraprofessionals, and teacher’s aides</a:t>
            </a:r>
          </a:p>
        </p:txBody>
      </p:sp>
    </p:spTree>
  </p:cSld>
  <p:clrMapOvr>
    <a:masterClrMapping/>
  </p:clrMapOvr>
  <p:transition>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The PLS – 5 screening test is:</a:t>
            </a:r>
          </a:p>
        </p:txBody>
      </p:sp>
      <p:sp>
        <p:nvSpPr>
          <p:cNvPr id="13315" name="Rectangle 3"/>
          <p:cNvSpPr>
            <a:spLocks noGrp="1" noChangeArrowheads="1"/>
          </p:cNvSpPr>
          <p:nvPr>
            <p:ph idx="1"/>
          </p:nvPr>
        </p:nvSpPr>
        <p:spPr/>
        <p:txBody>
          <a:bodyPr/>
          <a:lstStyle/>
          <a:p>
            <a:pPr eaLnBrk="1" hangingPunct="1"/>
            <a:r>
              <a:rPr lang="en-US" b="1" i="1" dirty="0" smtClean="0"/>
              <a:t>NOT </a:t>
            </a:r>
            <a:r>
              <a:rPr lang="en-US" dirty="0" smtClean="0"/>
              <a:t>designed to identify strengths or weaknesses</a:t>
            </a:r>
          </a:p>
          <a:p>
            <a:pPr eaLnBrk="1" hangingPunct="1"/>
            <a:r>
              <a:rPr lang="en-US" b="1" i="1" dirty="0" smtClean="0"/>
              <a:t>NOT </a:t>
            </a:r>
            <a:r>
              <a:rPr lang="en-US" dirty="0" smtClean="0"/>
              <a:t>designed to provide a diagnosis</a:t>
            </a:r>
          </a:p>
          <a:p>
            <a:pPr eaLnBrk="1" hangingPunct="1"/>
            <a:endParaRPr lang="en-US" dirty="0" smtClean="0"/>
          </a:p>
          <a:p>
            <a:pPr eaLnBrk="1" hangingPunct="1">
              <a:buFont typeface="Wingdings" pitchFamily="2" charset="2"/>
              <a:buNone/>
            </a:pPr>
            <a:r>
              <a:rPr lang="en-US" dirty="0" smtClean="0"/>
              <a:t>**Do </a:t>
            </a:r>
            <a:r>
              <a:rPr lang="en-US" b="1" dirty="0" smtClean="0"/>
              <a:t>NOT</a:t>
            </a:r>
            <a:r>
              <a:rPr lang="en-US" dirty="0" smtClean="0"/>
              <a:t> submit referrals stating that the child “has a disability” or “needs services”.** </a:t>
            </a:r>
          </a:p>
          <a:p>
            <a:pPr eaLnBrk="1" hangingPunct="1">
              <a:buFontTx/>
              <a:buNone/>
            </a:pPr>
            <a:r>
              <a:rPr lang="en-US" dirty="0" smtClean="0"/>
              <a:t> </a:t>
            </a:r>
          </a:p>
        </p:txBody>
      </p:sp>
    </p:spTree>
  </p:cSld>
  <p:clrMapOvr>
    <a:masterClrMapping/>
  </p:clrMapOvr>
  <p:transition>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PLS – 5 Administration </a:t>
            </a:r>
          </a:p>
        </p:txBody>
      </p:sp>
      <p:sp>
        <p:nvSpPr>
          <p:cNvPr id="14339" name="Rectangle 3"/>
          <p:cNvSpPr>
            <a:spLocks noGrp="1" noChangeArrowheads="1"/>
          </p:cNvSpPr>
          <p:nvPr>
            <p:ph idx="1"/>
          </p:nvPr>
        </p:nvSpPr>
        <p:spPr/>
        <p:txBody>
          <a:bodyPr/>
          <a:lstStyle/>
          <a:p>
            <a:pPr eaLnBrk="1" hangingPunct="1">
              <a:buFontTx/>
              <a:buNone/>
              <a:defRPr/>
            </a:pPr>
            <a:r>
              <a:rPr lang="en-US" dirty="0" smtClean="0"/>
              <a:t>What you’ll need:</a:t>
            </a:r>
          </a:p>
          <a:p>
            <a:pPr marL="693738" eaLnBrk="1" hangingPunct="1">
              <a:defRPr/>
            </a:pPr>
            <a:r>
              <a:rPr lang="en-US" dirty="0" smtClean="0"/>
              <a:t>Manual</a:t>
            </a:r>
          </a:p>
          <a:p>
            <a:pPr marL="693738" eaLnBrk="1" hangingPunct="1">
              <a:defRPr/>
            </a:pPr>
            <a:r>
              <a:rPr lang="en-US" dirty="0" smtClean="0"/>
              <a:t>Record Form (for age 3, 4, or 5)</a:t>
            </a:r>
          </a:p>
          <a:p>
            <a:pPr eaLnBrk="1" hangingPunct="1">
              <a:defRPr/>
            </a:pPr>
            <a:endParaRPr lang="en-US" dirty="0" smtClean="0"/>
          </a:p>
          <a:p>
            <a:pPr eaLnBrk="1" hangingPunct="1">
              <a:buFont typeface="Wingdings" pitchFamily="2" charset="2"/>
              <a:buNone/>
              <a:defRPr/>
            </a:pPr>
            <a:endParaRPr lang="en-US" dirty="0" smtClean="0"/>
          </a:p>
          <a:p>
            <a:pPr eaLnBrk="1" hangingPunct="1">
              <a:buFontTx/>
              <a:buNone/>
              <a:defRPr/>
            </a:pPr>
            <a:endParaRPr lang="en-US" dirty="0" smtClean="0"/>
          </a:p>
          <a:p>
            <a:pPr eaLnBrk="1" hangingPunct="1">
              <a:buFontTx/>
              <a:buNone/>
              <a:defRPr/>
            </a:pPr>
            <a:endParaRPr lang="en-US" dirty="0" smtClean="0"/>
          </a:p>
          <a:p>
            <a:pPr eaLnBrk="1" hangingPunct="1">
              <a:buFontTx/>
              <a:buNone/>
              <a:defRPr/>
            </a:pPr>
            <a:endParaRPr lang="en-US" dirty="0" smtClean="0"/>
          </a:p>
        </p:txBody>
      </p:sp>
      <p:pic>
        <p:nvPicPr>
          <p:cNvPr id="14340" name="Picture 5" descr="C:\Documents and Settings\Head Start\Local Settings\Temporary Internet Files\Content.IE5\3S2XNEZX\MP900202032[1].jpg"/>
          <p:cNvPicPr>
            <a:picLocks noChangeAspect="1" noChangeArrowheads="1"/>
          </p:cNvPicPr>
          <p:nvPr/>
        </p:nvPicPr>
        <p:blipFill>
          <a:blip r:embed="rId2" cstate="print"/>
          <a:srcRect/>
          <a:stretch>
            <a:fillRect/>
          </a:stretch>
        </p:blipFill>
        <p:spPr bwMode="auto">
          <a:xfrm>
            <a:off x="6248400" y="3429000"/>
            <a:ext cx="2136775" cy="3197225"/>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PLS – 5 </a:t>
            </a:r>
            <a:br>
              <a:rPr lang="en-US" dirty="0" smtClean="0"/>
            </a:br>
            <a:r>
              <a:rPr lang="en-US" dirty="0" smtClean="0"/>
              <a:t>Administration</a:t>
            </a:r>
          </a:p>
        </p:txBody>
      </p:sp>
      <p:sp>
        <p:nvSpPr>
          <p:cNvPr id="15363" name="Rectangle 3"/>
          <p:cNvSpPr>
            <a:spLocks noGrp="1" noChangeArrowheads="1"/>
          </p:cNvSpPr>
          <p:nvPr>
            <p:ph idx="1"/>
          </p:nvPr>
        </p:nvSpPr>
        <p:spPr/>
        <p:txBody>
          <a:bodyPr/>
          <a:lstStyle/>
          <a:p>
            <a:pPr eaLnBrk="1" hangingPunct="1"/>
            <a:r>
              <a:rPr lang="en-US" dirty="0" smtClean="0"/>
              <a:t>Seating Arrangements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lvl="1" eaLnBrk="1" hangingPunct="1"/>
            <a:r>
              <a:rPr lang="en-US" dirty="0" smtClean="0"/>
              <a:t>Arrange manual such that you and the child can both see the pictures and you can see the questions. </a:t>
            </a:r>
          </a:p>
        </p:txBody>
      </p:sp>
      <p:sp>
        <p:nvSpPr>
          <p:cNvPr id="15364" name="Rectangle 4"/>
          <p:cNvSpPr>
            <a:spLocks noChangeArrowheads="1"/>
          </p:cNvSpPr>
          <p:nvPr/>
        </p:nvSpPr>
        <p:spPr bwMode="auto">
          <a:xfrm>
            <a:off x="2819400" y="2438400"/>
            <a:ext cx="1524000" cy="1600200"/>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en-US"/>
          </a:p>
        </p:txBody>
      </p:sp>
      <p:sp>
        <p:nvSpPr>
          <p:cNvPr id="15365" name="Text Box 6"/>
          <p:cNvSpPr txBox="1">
            <a:spLocks noChangeArrowheads="1"/>
          </p:cNvSpPr>
          <p:nvPr/>
        </p:nvSpPr>
        <p:spPr bwMode="auto">
          <a:xfrm>
            <a:off x="4343400" y="3581400"/>
            <a:ext cx="1295400" cy="400050"/>
          </a:xfrm>
          <a:prstGeom prst="rect">
            <a:avLst/>
          </a:prstGeom>
          <a:noFill/>
          <a:ln w="9525">
            <a:noFill/>
            <a:miter lim="800000"/>
            <a:headEnd/>
            <a:tailEnd/>
          </a:ln>
        </p:spPr>
        <p:txBody>
          <a:bodyPr>
            <a:spAutoFit/>
          </a:bodyPr>
          <a:lstStyle/>
          <a:p>
            <a:pPr eaLnBrk="0" hangingPunct="0">
              <a:spcBef>
                <a:spcPct val="50000"/>
              </a:spcBef>
            </a:pPr>
            <a:r>
              <a:rPr lang="en-US" sz="2000"/>
              <a:t>Examiner </a:t>
            </a:r>
          </a:p>
        </p:txBody>
      </p:sp>
      <p:sp>
        <p:nvSpPr>
          <p:cNvPr id="15366" name="Text Box 7"/>
          <p:cNvSpPr txBox="1">
            <a:spLocks noChangeArrowheads="1"/>
          </p:cNvSpPr>
          <p:nvPr/>
        </p:nvSpPr>
        <p:spPr bwMode="auto">
          <a:xfrm>
            <a:off x="3810000" y="4114800"/>
            <a:ext cx="990600" cy="396875"/>
          </a:xfrm>
          <a:prstGeom prst="rect">
            <a:avLst/>
          </a:prstGeom>
          <a:noFill/>
          <a:ln w="9525">
            <a:noFill/>
            <a:miter lim="800000"/>
            <a:headEnd/>
            <a:tailEnd/>
          </a:ln>
        </p:spPr>
        <p:txBody>
          <a:bodyPr>
            <a:spAutoFit/>
          </a:bodyPr>
          <a:lstStyle/>
          <a:p>
            <a:pPr eaLnBrk="0" hangingPunct="0"/>
            <a:r>
              <a:rPr lang="en-US" sz="2000"/>
              <a:t>Child</a:t>
            </a:r>
          </a:p>
        </p:txBody>
      </p:sp>
      <p:sp>
        <p:nvSpPr>
          <p:cNvPr id="15367" name="Text Box 8"/>
          <p:cNvSpPr txBox="1">
            <a:spLocks noChangeArrowheads="1"/>
          </p:cNvSpPr>
          <p:nvPr/>
        </p:nvSpPr>
        <p:spPr bwMode="auto">
          <a:xfrm>
            <a:off x="3352800" y="3581400"/>
            <a:ext cx="9144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00"/>
                </a:solidFill>
              </a:rPr>
              <a:t>Manual</a:t>
            </a:r>
          </a:p>
        </p:txBody>
      </p:sp>
      <p:sp>
        <p:nvSpPr>
          <p:cNvPr id="15368" name="Text Box 10"/>
          <p:cNvSpPr txBox="1">
            <a:spLocks noChangeArrowheads="1"/>
          </p:cNvSpPr>
          <p:nvPr/>
        </p:nvSpPr>
        <p:spPr bwMode="auto">
          <a:xfrm>
            <a:off x="2971800" y="2590800"/>
            <a:ext cx="738188" cy="366713"/>
          </a:xfrm>
          <a:prstGeom prst="rect">
            <a:avLst/>
          </a:prstGeom>
          <a:noFill/>
          <a:ln w="9525">
            <a:noFill/>
            <a:miter lim="800000"/>
            <a:headEnd/>
            <a:tailEnd/>
          </a:ln>
        </p:spPr>
        <p:txBody>
          <a:bodyPr wrap="none">
            <a:spAutoFit/>
          </a:bodyPr>
          <a:lstStyle/>
          <a:p>
            <a:pPr eaLnBrk="0" hangingPunct="0"/>
            <a:r>
              <a:rPr lang="en-US">
                <a:solidFill>
                  <a:srgbClr val="000000"/>
                </a:solidFill>
              </a:rPr>
              <a:t>Table</a:t>
            </a:r>
          </a:p>
        </p:txBody>
      </p:sp>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PLS-5 Administration</a:t>
            </a:r>
          </a:p>
        </p:txBody>
      </p:sp>
      <p:sp>
        <p:nvSpPr>
          <p:cNvPr id="16387" name="Content Placeholder 2"/>
          <p:cNvSpPr>
            <a:spLocks noGrp="1"/>
          </p:cNvSpPr>
          <p:nvPr>
            <p:ph idx="1"/>
          </p:nvPr>
        </p:nvSpPr>
        <p:spPr/>
        <p:txBody>
          <a:bodyPr/>
          <a:lstStyle/>
          <a:p>
            <a:pPr eaLnBrk="1" hangingPunct="1"/>
            <a:r>
              <a:rPr lang="en-US" dirty="0" smtClean="0">
                <a:solidFill>
                  <a:srgbClr val="002060"/>
                </a:solidFill>
              </a:rPr>
              <a:t>Complete the screening in </a:t>
            </a:r>
            <a:r>
              <a:rPr lang="en-US" b="1" i="1" u="sng" dirty="0" smtClean="0">
                <a:solidFill>
                  <a:srgbClr val="002060"/>
                </a:solidFill>
              </a:rPr>
              <a:t>BLUE</a:t>
            </a:r>
            <a:r>
              <a:rPr lang="en-US" b="1" dirty="0" smtClean="0">
                <a:solidFill>
                  <a:srgbClr val="002060"/>
                </a:solidFill>
              </a:rPr>
              <a:t> </a:t>
            </a:r>
            <a:r>
              <a:rPr lang="en-US" b="1" i="1" u="sng" dirty="0" smtClean="0">
                <a:solidFill>
                  <a:srgbClr val="002060"/>
                </a:solidFill>
              </a:rPr>
              <a:t>INK</a:t>
            </a:r>
            <a:r>
              <a:rPr lang="en-US" b="1" dirty="0" smtClean="0">
                <a:solidFill>
                  <a:srgbClr val="002060"/>
                </a:solidFill>
              </a:rPr>
              <a:t> </a:t>
            </a:r>
            <a:r>
              <a:rPr lang="en-US" dirty="0" smtClean="0">
                <a:solidFill>
                  <a:srgbClr val="002060"/>
                </a:solidFill>
              </a:rPr>
              <a:t>ONLY!! </a:t>
            </a:r>
            <a:r>
              <a:rPr lang="en-US" u="sng" dirty="0" smtClean="0"/>
              <a:t>NO PENCILS!</a:t>
            </a:r>
            <a:r>
              <a:rPr lang="en-US" dirty="0" smtClean="0"/>
              <a:t> </a:t>
            </a:r>
          </a:p>
          <a:p>
            <a:pPr eaLnBrk="1" hangingPunct="1"/>
            <a:r>
              <a:rPr lang="en-US" dirty="0" smtClean="0"/>
              <a:t>Scratch paper may be used if necessary for determining chronological age, but information should then be transferred to Screening Form in blue ink.</a:t>
            </a:r>
          </a:p>
          <a:p>
            <a:pPr eaLnBrk="1" hangingPunct="1"/>
            <a:r>
              <a:rPr lang="en-US" dirty="0" smtClean="0"/>
              <a:t>Everything must be filled out. Do </a:t>
            </a:r>
            <a:r>
              <a:rPr lang="en-US" b="1" dirty="0" smtClean="0"/>
              <a:t>not</a:t>
            </a:r>
            <a:r>
              <a:rPr lang="en-US" dirty="0" smtClean="0"/>
              <a:t> leave any blanks.</a:t>
            </a:r>
          </a:p>
        </p:txBody>
      </p:sp>
    </p:spTree>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152400"/>
            <a:ext cx="7543800" cy="990600"/>
          </a:xfrm>
        </p:spPr>
        <p:txBody>
          <a:bodyPr/>
          <a:lstStyle/>
          <a:p>
            <a:pPr eaLnBrk="1" hangingPunct="1"/>
            <a:r>
              <a:rPr lang="en-US" dirty="0" smtClean="0"/>
              <a:t>PLS – 5 Administration Time</a:t>
            </a:r>
          </a:p>
        </p:txBody>
      </p:sp>
      <p:sp>
        <p:nvSpPr>
          <p:cNvPr id="17411" name="Rectangle 3"/>
          <p:cNvSpPr>
            <a:spLocks noGrp="1" noChangeArrowheads="1"/>
          </p:cNvSpPr>
          <p:nvPr>
            <p:ph type="body" idx="4294967295"/>
          </p:nvPr>
        </p:nvSpPr>
        <p:spPr>
          <a:xfrm>
            <a:off x="1600200" y="1600200"/>
            <a:ext cx="7543800" cy="4495800"/>
          </a:xfrm>
        </p:spPr>
        <p:txBody>
          <a:bodyPr/>
          <a:lstStyle/>
          <a:p>
            <a:pPr eaLnBrk="1" hangingPunct="1">
              <a:buFont typeface="Wingdings" pitchFamily="2" charset="2"/>
              <a:buNone/>
            </a:pPr>
            <a:r>
              <a:rPr lang="en-US" dirty="0" smtClean="0"/>
              <a:t>- Not a timed test</a:t>
            </a:r>
          </a:p>
          <a:p>
            <a:pPr eaLnBrk="1" hangingPunct="1">
              <a:buFont typeface="Wingdings" pitchFamily="2" charset="2"/>
              <a:buNone/>
            </a:pPr>
            <a:r>
              <a:rPr lang="en-US" dirty="0" smtClean="0"/>
              <a:t>- Allow adequate time for child to respond to test items (approx 10-15 seconds)</a:t>
            </a:r>
          </a:p>
          <a:p>
            <a:pPr eaLnBrk="1" hangingPunct="1">
              <a:buFontTx/>
              <a:buChar char="-"/>
            </a:pPr>
            <a:r>
              <a:rPr lang="en-US" dirty="0" smtClean="0"/>
              <a:t>Be careful not to pressure the child to respond if he is thinking</a:t>
            </a:r>
          </a:p>
          <a:p>
            <a:pPr eaLnBrk="1" hangingPunct="1">
              <a:buFontTx/>
              <a:buChar char="-"/>
            </a:pPr>
            <a:r>
              <a:rPr lang="en-US" dirty="0" smtClean="0"/>
              <a:t>Give child “Think Time”</a:t>
            </a:r>
          </a:p>
        </p:txBody>
      </p:sp>
      <p:pic>
        <p:nvPicPr>
          <p:cNvPr id="17412" name="Picture 5" descr="C:\Documents and Settings\Head Start\Local Settings\Temporary Internet Files\Content.IE5\JD6ECG9W\MP900448441[1].jpg"/>
          <p:cNvPicPr>
            <a:picLocks noChangeAspect="1" noChangeArrowheads="1"/>
          </p:cNvPicPr>
          <p:nvPr/>
        </p:nvPicPr>
        <p:blipFill>
          <a:blip r:embed="rId2" cstate="print"/>
          <a:srcRect/>
          <a:stretch>
            <a:fillRect/>
          </a:stretch>
        </p:blipFill>
        <p:spPr bwMode="auto">
          <a:xfrm>
            <a:off x="6553200" y="4419600"/>
            <a:ext cx="1935163" cy="226853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5791200" cy="646113"/>
          </a:xfrm>
          <a:prstGeom prst="rect">
            <a:avLst/>
          </a:prstGeom>
          <a:noFill/>
        </p:spPr>
        <p:txBody>
          <a:bodyPr>
            <a:spAutoFit/>
          </a:bodyPr>
          <a:lstStyle/>
          <a:p>
            <a:pPr>
              <a:defRPr/>
            </a:pPr>
            <a:r>
              <a:rPr lang="en-US" sz="3600" dirty="0" smtClean="0">
                <a:solidFill>
                  <a:schemeClr val="tx2"/>
                </a:solidFill>
                <a:latin typeface="+mj-lt"/>
                <a:ea typeface="+mj-ea"/>
                <a:cs typeface="+mj-cs"/>
              </a:rPr>
              <a:t>PLS-5 </a:t>
            </a:r>
            <a:r>
              <a:rPr lang="en-US" sz="3600" dirty="0">
                <a:solidFill>
                  <a:schemeClr val="tx2"/>
                </a:solidFill>
                <a:latin typeface="+mj-lt"/>
                <a:ea typeface="+mj-ea"/>
                <a:cs typeface="+mj-cs"/>
              </a:rPr>
              <a:t>Administration</a:t>
            </a:r>
          </a:p>
        </p:txBody>
      </p:sp>
      <p:sp>
        <p:nvSpPr>
          <p:cNvPr id="4" name="TextBox 3"/>
          <p:cNvSpPr txBox="1"/>
          <p:nvPr/>
        </p:nvSpPr>
        <p:spPr>
          <a:xfrm>
            <a:off x="1143000" y="1219200"/>
            <a:ext cx="8001000" cy="5281446"/>
          </a:xfrm>
          <a:prstGeom prst="rect">
            <a:avLst/>
          </a:prstGeom>
          <a:noFill/>
        </p:spPr>
        <p:txBody>
          <a:bodyPr wrap="square">
            <a:spAutoFit/>
          </a:bodyPr>
          <a:lstStyle/>
          <a:p>
            <a:pPr marL="342900" indent="-342900">
              <a:spcBef>
                <a:spcPct val="20000"/>
              </a:spcBef>
              <a:buClr>
                <a:schemeClr val="tx1"/>
              </a:buClr>
              <a:defRPr/>
            </a:pPr>
            <a:r>
              <a:rPr lang="en-US" sz="2800" dirty="0">
                <a:latin typeface="+mn-lt"/>
              </a:rPr>
              <a:t>Before you begin, enter the child’s information at the top of the form:</a:t>
            </a:r>
          </a:p>
          <a:p>
            <a:pPr marL="342900" indent="-342900">
              <a:spcBef>
                <a:spcPct val="20000"/>
              </a:spcBef>
              <a:buClr>
                <a:schemeClr val="tx1"/>
              </a:buClr>
              <a:buFont typeface="Arial" pitchFamily="34" charset="0"/>
              <a:buChar char="•"/>
              <a:defRPr/>
            </a:pPr>
            <a:r>
              <a:rPr lang="en-US" sz="2800" dirty="0">
                <a:solidFill>
                  <a:srgbClr val="C00000"/>
                </a:solidFill>
                <a:latin typeface="+mn-lt"/>
              </a:rPr>
              <a:t>Name</a:t>
            </a:r>
            <a:r>
              <a:rPr lang="en-US" sz="2800" dirty="0">
                <a:latin typeface="+mn-lt"/>
              </a:rPr>
              <a:t>- child’s name</a:t>
            </a:r>
          </a:p>
          <a:p>
            <a:pPr marL="342900" indent="-342900">
              <a:spcBef>
                <a:spcPct val="20000"/>
              </a:spcBef>
              <a:buClr>
                <a:schemeClr val="tx1"/>
              </a:buClr>
              <a:buFont typeface="Arial" pitchFamily="34" charset="0"/>
              <a:buChar char="•"/>
              <a:defRPr/>
            </a:pPr>
            <a:r>
              <a:rPr lang="en-US" sz="2800" dirty="0">
                <a:solidFill>
                  <a:srgbClr val="C00000"/>
                </a:solidFill>
                <a:latin typeface="+mn-lt"/>
              </a:rPr>
              <a:t>Sex</a:t>
            </a:r>
            <a:r>
              <a:rPr lang="en-US" sz="2800" dirty="0">
                <a:latin typeface="+mn-lt"/>
              </a:rPr>
              <a:t>- check F for female and M for male</a:t>
            </a:r>
          </a:p>
          <a:p>
            <a:pPr marL="342900" indent="-342900">
              <a:spcBef>
                <a:spcPct val="20000"/>
              </a:spcBef>
              <a:buClr>
                <a:schemeClr val="tx1"/>
              </a:buClr>
              <a:buFont typeface="Arial" pitchFamily="34" charset="0"/>
              <a:buChar char="•"/>
              <a:defRPr/>
            </a:pPr>
            <a:r>
              <a:rPr lang="en-US" sz="2800" dirty="0">
                <a:solidFill>
                  <a:srgbClr val="C00000"/>
                </a:solidFill>
                <a:latin typeface="+mn-lt"/>
              </a:rPr>
              <a:t>Address</a:t>
            </a:r>
            <a:r>
              <a:rPr lang="en-US" sz="2800" dirty="0">
                <a:latin typeface="+mn-lt"/>
              </a:rPr>
              <a:t>- address of your center/school</a:t>
            </a:r>
          </a:p>
          <a:p>
            <a:pPr marL="342900" indent="-342900">
              <a:spcBef>
                <a:spcPct val="20000"/>
              </a:spcBef>
              <a:buClr>
                <a:schemeClr val="tx1"/>
              </a:buClr>
              <a:buFont typeface="Arial" pitchFamily="34" charset="0"/>
              <a:buChar char="•"/>
              <a:defRPr/>
            </a:pPr>
            <a:r>
              <a:rPr lang="en-US" sz="2800" dirty="0" smtClean="0">
                <a:solidFill>
                  <a:srgbClr val="C00000"/>
                </a:solidFill>
                <a:latin typeface="+mn-lt"/>
              </a:rPr>
              <a:t>Screening Site</a:t>
            </a:r>
            <a:r>
              <a:rPr lang="en-US" sz="2800" dirty="0" smtClean="0">
                <a:latin typeface="+mn-lt"/>
              </a:rPr>
              <a:t>- </a:t>
            </a:r>
            <a:r>
              <a:rPr lang="en-US" sz="2800" dirty="0">
                <a:latin typeface="+mn-lt"/>
              </a:rPr>
              <a:t>name of your </a:t>
            </a:r>
            <a:r>
              <a:rPr lang="en-US" sz="2800" dirty="0" smtClean="0">
                <a:latin typeface="+mn-lt"/>
              </a:rPr>
              <a:t>center</a:t>
            </a:r>
            <a:endParaRPr lang="en-US" sz="2800" dirty="0">
              <a:latin typeface="+mn-lt"/>
            </a:endParaRPr>
          </a:p>
          <a:p>
            <a:pPr marL="342900" indent="-342900">
              <a:spcBef>
                <a:spcPct val="20000"/>
              </a:spcBef>
              <a:buClr>
                <a:schemeClr val="tx1"/>
              </a:buClr>
              <a:buFont typeface="Arial" pitchFamily="34" charset="0"/>
              <a:buChar char="•"/>
              <a:defRPr/>
            </a:pPr>
            <a:r>
              <a:rPr lang="en-US" sz="2800" dirty="0" smtClean="0">
                <a:solidFill>
                  <a:srgbClr val="C00000"/>
                </a:solidFill>
                <a:latin typeface="+mn-lt"/>
              </a:rPr>
              <a:t>Caregiver/Teacher</a:t>
            </a:r>
            <a:r>
              <a:rPr lang="en-US" sz="2800" dirty="0" smtClean="0">
                <a:latin typeface="+mn-lt"/>
              </a:rPr>
              <a:t>- </a:t>
            </a:r>
            <a:r>
              <a:rPr lang="en-US" sz="2800" dirty="0">
                <a:latin typeface="+mn-lt"/>
              </a:rPr>
              <a:t>teacher’s name</a:t>
            </a:r>
          </a:p>
          <a:p>
            <a:pPr marL="342900" indent="-342900">
              <a:spcBef>
                <a:spcPct val="20000"/>
              </a:spcBef>
              <a:buClr>
                <a:schemeClr val="tx1"/>
              </a:buClr>
              <a:buFont typeface="Arial" pitchFamily="34" charset="0"/>
              <a:buChar char="•"/>
              <a:defRPr/>
            </a:pPr>
            <a:r>
              <a:rPr lang="en-US" sz="2800" dirty="0">
                <a:solidFill>
                  <a:srgbClr val="C00000"/>
                </a:solidFill>
                <a:latin typeface="+mn-lt"/>
              </a:rPr>
              <a:t>Examiner</a:t>
            </a:r>
            <a:r>
              <a:rPr lang="en-US" sz="2800" dirty="0">
                <a:latin typeface="+mn-lt"/>
              </a:rPr>
              <a:t>- your name</a:t>
            </a:r>
          </a:p>
          <a:p>
            <a:pPr marL="342900" indent="-342900">
              <a:spcBef>
                <a:spcPct val="20000"/>
              </a:spcBef>
              <a:buClr>
                <a:schemeClr val="tx1"/>
              </a:buClr>
              <a:defRPr/>
            </a:pPr>
            <a:r>
              <a:rPr lang="en-US" sz="2800" dirty="0">
                <a:solidFill>
                  <a:schemeClr val="accent2"/>
                </a:solidFill>
                <a:latin typeface="+mn-lt"/>
              </a:rPr>
              <a:t>Remember: Fill out everything. Do </a:t>
            </a:r>
            <a:r>
              <a:rPr lang="en-US" sz="2800" b="1" u="sng" dirty="0">
                <a:solidFill>
                  <a:schemeClr val="accent2"/>
                </a:solidFill>
                <a:latin typeface="+mn-lt"/>
              </a:rPr>
              <a:t>not</a:t>
            </a:r>
            <a:r>
              <a:rPr lang="en-US" sz="2800" dirty="0">
                <a:solidFill>
                  <a:schemeClr val="accent2"/>
                </a:solidFill>
                <a:latin typeface="+mn-lt"/>
              </a:rPr>
              <a:t> leave anything blank.</a:t>
            </a:r>
          </a:p>
          <a:p>
            <a:pPr>
              <a:buFont typeface="Arial" pitchFamily="34" charset="0"/>
              <a:buChar char="•"/>
              <a:defRPr/>
            </a:pPr>
            <a:endParaRPr lang="en-US" dirty="0"/>
          </a:p>
        </p:txBody>
      </p:sp>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t>PLS-5 Administration</a:t>
            </a:r>
          </a:p>
        </p:txBody>
      </p:sp>
      <p:graphicFrame>
        <p:nvGraphicFramePr>
          <p:cNvPr id="4" name="Content Placeholder 3"/>
          <p:cNvGraphicFramePr>
            <a:graphicFrameLocks noGrp="1"/>
          </p:cNvGraphicFramePr>
          <p:nvPr>
            <p:ph idx="1"/>
          </p:nvPr>
        </p:nvGraphicFramePr>
        <p:xfrm>
          <a:off x="1066800" y="3810000"/>
          <a:ext cx="7543800" cy="1898687"/>
        </p:xfrm>
        <a:graphic>
          <a:graphicData uri="http://schemas.openxmlformats.org/drawingml/2006/table">
            <a:tbl>
              <a:tblPr firstRow="1" bandRow="1">
                <a:tableStyleId>{5C22544A-7EE6-4342-B048-85BDC9FD1C3A}</a:tableStyleId>
              </a:tblPr>
              <a:tblGrid>
                <a:gridCol w="1885950"/>
                <a:gridCol w="1885950"/>
                <a:gridCol w="1885950"/>
                <a:gridCol w="1885950"/>
              </a:tblGrid>
              <a:tr h="492143">
                <a:tc>
                  <a:txBody>
                    <a:bodyPr/>
                    <a:lstStyle/>
                    <a:p>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Year</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Month</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Day</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r>
              <a:tr h="422258">
                <a:tc>
                  <a:txBody>
                    <a:bodyPr/>
                    <a:lstStyle/>
                    <a:p>
                      <a:r>
                        <a:rPr lang="en-US" dirty="0" smtClean="0"/>
                        <a:t>Date Tested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2013</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09</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accent2"/>
                          </a:solidFill>
                          <a:latin typeface="+mn-lt"/>
                          <a:ea typeface="+mn-ea"/>
                          <a:cs typeface="+mn-cs"/>
                        </a:rPr>
                        <a:t>15</a:t>
                      </a:r>
                      <a:endParaRPr lang="en-US" sz="180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143">
                <a:tc>
                  <a:txBody>
                    <a:bodyPr/>
                    <a:lstStyle/>
                    <a:p>
                      <a:r>
                        <a:rPr lang="en-US" dirty="0" smtClean="0"/>
                        <a:t>Date of Birth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2009</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05</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30</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143">
                <a:tc>
                  <a:txBody>
                    <a:bodyPr/>
                    <a:lstStyle/>
                    <a:p>
                      <a:r>
                        <a:rPr lang="en-US" dirty="0" smtClean="0"/>
                        <a:t>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914400" y="1295400"/>
            <a:ext cx="7924800" cy="1892300"/>
          </a:xfrm>
          <a:prstGeom prst="rect">
            <a:avLst/>
          </a:prstGeom>
          <a:noFill/>
        </p:spPr>
        <p:txBody>
          <a:bodyPr>
            <a:spAutoFit/>
          </a:bodyPr>
          <a:lstStyle/>
          <a:p>
            <a:pPr>
              <a:spcBef>
                <a:spcPts val="600"/>
              </a:spcBef>
              <a:buFont typeface="Arial" pitchFamily="34" charset="0"/>
              <a:buChar char="•"/>
              <a:defRPr/>
            </a:pPr>
            <a:r>
              <a:rPr lang="en-US" sz="2800" dirty="0">
                <a:latin typeface="+mn-lt"/>
              </a:rPr>
              <a:t>Enter the </a:t>
            </a:r>
            <a:r>
              <a:rPr lang="en-US" sz="2800" dirty="0">
                <a:solidFill>
                  <a:srgbClr val="C00000"/>
                </a:solidFill>
                <a:latin typeface="+mn-lt"/>
              </a:rPr>
              <a:t>D</a:t>
            </a:r>
            <a:r>
              <a:rPr lang="en-US" sz="2800" dirty="0" smtClean="0">
                <a:solidFill>
                  <a:srgbClr val="C00000"/>
                </a:solidFill>
                <a:latin typeface="+mn-lt"/>
              </a:rPr>
              <a:t>ate Tested </a:t>
            </a:r>
            <a:r>
              <a:rPr lang="en-US" sz="2800" dirty="0" smtClean="0">
                <a:latin typeface="+mn-lt"/>
              </a:rPr>
              <a:t>and </a:t>
            </a:r>
            <a:r>
              <a:rPr lang="en-US" sz="2800" dirty="0">
                <a:latin typeface="+mn-lt"/>
              </a:rPr>
              <a:t>child’s </a:t>
            </a:r>
            <a:r>
              <a:rPr lang="en-US" sz="2800" dirty="0" smtClean="0">
                <a:solidFill>
                  <a:srgbClr val="C00000"/>
                </a:solidFill>
                <a:latin typeface="+mn-lt"/>
              </a:rPr>
              <a:t>Date </a:t>
            </a:r>
            <a:r>
              <a:rPr lang="en-US" sz="2800" dirty="0">
                <a:solidFill>
                  <a:srgbClr val="C00000"/>
                </a:solidFill>
                <a:latin typeface="+mn-lt"/>
              </a:rPr>
              <a:t>of </a:t>
            </a:r>
            <a:r>
              <a:rPr lang="en-US" sz="2800" dirty="0" smtClean="0">
                <a:solidFill>
                  <a:srgbClr val="C00000"/>
                </a:solidFill>
                <a:latin typeface="+mn-lt"/>
              </a:rPr>
              <a:t>Birth </a:t>
            </a:r>
            <a:r>
              <a:rPr lang="en-US" sz="2800" dirty="0">
                <a:latin typeface="+mn-lt"/>
              </a:rPr>
              <a:t>in the box in the upper right hand corner.</a:t>
            </a:r>
          </a:p>
          <a:p>
            <a:pPr>
              <a:spcBef>
                <a:spcPts val="600"/>
              </a:spcBef>
              <a:buFont typeface="Arial" pitchFamily="34" charset="0"/>
              <a:buChar char="•"/>
              <a:defRPr/>
            </a:pPr>
            <a:r>
              <a:rPr lang="en-US" sz="2800" dirty="0">
                <a:latin typeface="+mn-lt"/>
              </a:rPr>
              <a:t>Make sure you do this BEFORE </a:t>
            </a:r>
            <a:r>
              <a:rPr lang="en-US" sz="2800" dirty="0" smtClean="0">
                <a:latin typeface="+mn-lt"/>
              </a:rPr>
              <a:t>screening begins to </a:t>
            </a:r>
            <a:r>
              <a:rPr lang="en-US" sz="2800" dirty="0">
                <a:latin typeface="+mn-lt"/>
              </a:rPr>
              <a:t>ensure you are using the right form.</a:t>
            </a:r>
          </a:p>
        </p:txBody>
      </p:sp>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PLS-5 Administration</a:t>
            </a:r>
          </a:p>
        </p:txBody>
      </p:sp>
      <p:sp>
        <p:nvSpPr>
          <p:cNvPr id="20483" name="Content Placeholder 2"/>
          <p:cNvSpPr>
            <a:spLocks noGrp="1"/>
          </p:cNvSpPr>
          <p:nvPr>
            <p:ph idx="1"/>
          </p:nvPr>
        </p:nvSpPr>
        <p:spPr>
          <a:xfrm>
            <a:off x="990600" y="1143000"/>
            <a:ext cx="8001000" cy="5029200"/>
          </a:xfrm>
        </p:spPr>
        <p:txBody>
          <a:bodyPr/>
          <a:lstStyle/>
          <a:p>
            <a:pPr marL="0" indent="0" eaLnBrk="1" hangingPunct="1">
              <a:spcBef>
                <a:spcPts val="600"/>
              </a:spcBef>
              <a:buFontTx/>
              <a:buNone/>
            </a:pPr>
            <a:r>
              <a:rPr lang="en-US" sz="2800" smtClean="0"/>
              <a:t>Calculating chronological age: </a:t>
            </a:r>
          </a:p>
          <a:p>
            <a:pPr marL="0" indent="0" eaLnBrk="1" hangingPunct="1">
              <a:spcBef>
                <a:spcPts val="600"/>
              </a:spcBef>
            </a:pPr>
            <a:r>
              <a:rPr lang="en-US" sz="2400" smtClean="0"/>
              <a:t>Subtract the child’s </a:t>
            </a:r>
            <a:r>
              <a:rPr lang="en-US" sz="2400" smtClean="0">
                <a:solidFill>
                  <a:schemeClr val="accent2"/>
                </a:solidFill>
              </a:rPr>
              <a:t>birth date </a:t>
            </a:r>
            <a:r>
              <a:rPr lang="en-US" sz="2400" smtClean="0"/>
              <a:t>from </a:t>
            </a:r>
            <a:r>
              <a:rPr lang="en-US" sz="2400" smtClean="0">
                <a:solidFill>
                  <a:schemeClr val="accent2"/>
                </a:solidFill>
              </a:rPr>
              <a:t>the test date</a:t>
            </a:r>
            <a:r>
              <a:rPr lang="en-US" sz="2400" smtClean="0"/>
              <a:t>, starting with the “Day” column (far right):</a:t>
            </a:r>
          </a:p>
          <a:p>
            <a:pPr marL="0" indent="0" eaLnBrk="1" hangingPunct="1">
              <a:buFontTx/>
              <a:buAutoNum type="arabicPeriod"/>
            </a:pPr>
            <a:r>
              <a:rPr lang="en-US" sz="2400" smtClean="0"/>
              <a:t>If </a:t>
            </a:r>
            <a:r>
              <a:rPr lang="en-US" sz="2400" smtClean="0">
                <a:solidFill>
                  <a:schemeClr val="accent2"/>
                </a:solidFill>
              </a:rPr>
              <a:t>testing day </a:t>
            </a:r>
            <a:r>
              <a:rPr lang="en-US" sz="2400" smtClean="0"/>
              <a:t>is smaller than </a:t>
            </a:r>
            <a:r>
              <a:rPr lang="en-US" sz="2400" smtClean="0">
                <a:solidFill>
                  <a:schemeClr val="accent2"/>
                </a:solidFill>
              </a:rPr>
              <a:t>DOB day</a:t>
            </a:r>
            <a:r>
              <a:rPr lang="en-US" sz="2400" smtClean="0"/>
              <a:t>, you have to “borrow” from the testing month:</a:t>
            </a:r>
          </a:p>
          <a:p>
            <a:pPr lvl="1" eaLnBrk="1" hangingPunct="1">
              <a:buFontTx/>
              <a:buAutoNum type="arabicPeriod"/>
            </a:pPr>
            <a:r>
              <a:rPr lang="en-US" sz="2000" smtClean="0">
                <a:solidFill>
                  <a:srgbClr val="C00000"/>
                </a:solidFill>
              </a:rPr>
              <a:t>Subtract</a:t>
            </a:r>
            <a:r>
              <a:rPr lang="en-US" sz="2000" smtClean="0"/>
              <a:t> </a:t>
            </a:r>
            <a:r>
              <a:rPr lang="en-US" sz="2000" b="1" i="1" smtClean="0">
                <a:solidFill>
                  <a:srgbClr val="C00000"/>
                </a:solidFill>
              </a:rPr>
              <a:t>1 month</a:t>
            </a:r>
            <a:r>
              <a:rPr lang="en-US" sz="2000" smtClean="0">
                <a:solidFill>
                  <a:srgbClr val="C00000"/>
                </a:solidFill>
              </a:rPr>
              <a:t> </a:t>
            </a:r>
            <a:r>
              <a:rPr lang="en-US" sz="2000" smtClean="0"/>
              <a:t>from the </a:t>
            </a:r>
            <a:r>
              <a:rPr lang="en-US" sz="2000" smtClean="0">
                <a:solidFill>
                  <a:schemeClr val="accent2"/>
                </a:solidFill>
              </a:rPr>
              <a:t>testing month</a:t>
            </a:r>
            <a:r>
              <a:rPr lang="en-US" sz="2000" smtClean="0">
                <a:solidFill>
                  <a:srgbClr val="C00000"/>
                </a:solidFill>
              </a:rPr>
              <a:t> </a:t>
            </a:r>
            <a:r>
              <a:rPr lang="en-US" sz="2000" smtClean="0"/>
              <a:t>and then,</a:t>
            </a:r>
          </a:p>
          <a:p>
            <a:pPr lvl="1" eaLnBrk="1" hangingPunct="1">
              <a:buFontTx/>
              <a:buAutoNum type="arabicPeriod"/>
            </a:pPr>
            <a:r>
              <a:rPr lang="en-US" sz="2000" smtClean="0">
                <a:solidFill>
                  <a:srgbClr val="008000"/>
                </a:solidFill>
              </a:rPr>
              <a:t>Add </a:t>
            </a:r>
            <a:r>
              <a:rPr lang="en-US" sz="2000" b="1" i="1" smtClean="0">
                <a:solidFill>
                  <a:srgbClr val="008000"/>
                </a:solidFill>
              </a:rPr>
              <a:t>30 days</a:t>
            </a:r>
            <a:r>
              <a:rPr lang="en-US" sz="2000" smtClean="0">
                <a:solidFill>
                  <a:srgbClr val="008000"/>
                </a:solidFill>
              </a:rPr>
              <a:t> </a:t>
            </a:r>
            <a:r>
              <a:rPr lang="en-US" sz="2000" smtClean="0"/>
              <a:t>to the </a:t>
            </a:r>
            <a:r>
              <a:rPr lang="en-US" sz="2000" smtClean="0">
                <a:solidFill>
                  <a:schemeClr val="accent2"/>
                </a:solidFill>
              </a:rPr>
              <a:t>testing day. </a:t>
            </a:r>
            <a:r>
              <a:rPr lang="en-US" sz="1600" smtClean="0"/>
              <a:t>(Always add 30 days, regardless of what month it is.)</a:t>
            </a:r>
            <a:endParaRPr lang="en-US" sz="2000" smtClean="0"/>
          </a:p>
          <a:p>
            <a:pPr lvl="1" eaLnBrk="1" hangingPunct="1">
              <a:buFontTx/>
              <a:buAutoNum type="arabicPeriod"/>
            </a:pPr>
            <a:r>
              <a:rPr lang="en-US" sz="2000" smtClean="0"/>
              <a:t>Continue subtracting </a:t>
            </a:r>
            <a:r>
              <a:rPr lang="en-US" sz="2000" smtClean="0">
                <a:solidFill>
                  <a:schemeClr val="accent2"/>
                </a:solidFill>
              </a:rPr>
              <a:t>DOB day</a:t>
            </a:r>
            <a:r>
              <a:rPr lang="en-US" sz="2000" smtClean="0"/>
              <a:t> from </a:t>
            </a:r>
            <a:r>
              <a:rPr lang="en-US" sz="2000" smtClean="0">
                <a:solidFill>
                  <a:schemeClr val="accent2"/>
                </a:solidFill>
              </a:rPr>
              <a:t>testing day</a:t>
            </a:r>
            <a:r>
              <a:rPr lang="en-US" sz="2000" smtClean="0"/>
              <a:t>.</a:t>
            </a:r>
            <a:endParaRPr lang="en-US" sz="2000" smtClean="0">
              <a:solidFill>
                <a:schemeClr val="accent2"/>
              </a:solidFill>
            </a:endParaRPr>
          </a:p>
          <a:p>
            <a:pPr marL="0" indent="0" eaLnBrk="1" hangingPunct="1">
              <a:buFontTx/>
              <a:buNone/>
            </a:pPr>
            <a:endParaRPr lang="en-US" smtClean="0"/>
          </a:p>
        </p:txBody>
      </p:sp>
      <p:graphicFrame>
        <p:nvGraphicFramePr>
          <p:cNvPr id="4" name="Content Placeholder 3"/>
          <p:cNvGraphicFramePr>
            <a:graphicFrameLocks/>
          </p:cNvGraphicFramePr>
          <p:nvPr/>
        </p:nvGraphicFramePr>
        <p:xfrm>
          <a:off x="1143000" y="4724400"/>
          <a:ext cx="7543800" cy="1898687"/>
        </p:xfrm>
        <a:graphic>
          <a:graphicData uri="http://schemas.openxmlformats.org/drawingml/2006/table">
            <a:tbl>
              <a:tblPr firstRow="1" bandRow="1">
                <a:tableStyleId>{5C22544A-7EE6-4342-B048-85BDC9FD1C3A}</a:tableStyleId>
              </a:tblPr>
              <a:tblGrid>
                <a:gridCol w="1885950"/>
                <a:gridCol w="1885950"/>
                <a:gridCol w="1885950"/>
                <a:gridCol w="1885950"/>
              </a:tblGrid>
              <a:tr h="492143">
                <a:tc>
                  <a:txBody>
                    <a:bodyPr/>
                    <a:lstStyle/>
                    <a:p>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Year</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Month</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Day</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r>
              <a:tr h="422258">
                <a:tc>
                  <a:txBody>
                    <a:bodyPr/>
                    <a:lstStyle/>
                    <a:p>
                      <a:r>
                        <a:rPr lang="en-US" dirty="0" smtClean="0"/>
                        <a:t>Date Tested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Testing Year</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Testing Month</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accent2"/>
                          </a:solidFill>
                          <a:latin typeface="+mn-lt"/>
                          <a:ea typeface="+mn-ea"/>
                          <a:cs typeface="+mn-cs"/>
                        </a:rPr>
                        <a:t>Testing Day</a:t>
                      </a:r>
                      <a:endParaRPr lang="en-US" sz="180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143">
                <a:tc>
                  <a:txBody>
                    <a:bodyPr/>
                    <a:lstStyle/>
                    <a:p>
                      <a:r>
                        <a:rPr lang="en-US" dirty="0" smtClean="0"/>
                        <a:t>Date of Birth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DOB Year</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DOB Month</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DOB Day</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143">
                <a:tc>
                  <a:txBody>
                    <a:bodyPr/>
                    <a:lstStyle/>
                    <a:p>
                      <a:r>
                        <a:rPr lang="en-US" dirty="0" smtClean="0"/>
                        <a:t>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PLS-5 Administration</a:t>
            </a:r>
          </a:p>
        </p:txBody>
      </p:sp>
      <p:sp>
        <p:nvSpPr>
          <p:cNvPr id="21507" name="Content Placeholder 2"/>
          <p:cNvSpPr>
            <a:spLocks noGrp="1"/>
          </p:cNvSpPr>
          <p:nvPr>
            <p:ph idx="1"/>
          </p:nvPr>
        </p:nvSpPr>
        <p:spPr/>
        <p:txBody>
          <a:bodyPr/>
          <a:lstStyle/>
          <a:p>
            <a:pPr eaLnBrk="1" hangingPunct="1">
              <a:buFontTx/>
              <a:buNone/>
            </a:pPr>
            <a:r>
              <a:rPr lang="en-US" dirty="0" smtClean="0"/>
              <a:t>Example</a:t>
            </a:r>
          </a:p>
          <a:p>
            <a:pPr eaLnBrk="1" hangingPunct="1">
              <a:buFontTx/>
              <a:buNone/>
            </a:pPr>
            <a:r>
              <a:rPr lang="en-US" sz="2800" dirty="0" smtClean="0"/>
              <a:t>Using the following information:</a:t>
            </a:r>
          </a:p>
          <a:p>
            <a:pPr eaLnBrk="1" hangingPunct="1">
              <a:buFontTx/>
              <a:buNone/>
            </a:pPr>
            <a:r>
              <a:rPr lang="en-US" sz="2800" dirty="0" smtClean="0">
                <a:solidFill>
                  <a:schemeClr val="accent2"/>
                </a:solidFill>
              </a:rPr>
              <a:t>Date Tested: September 15, 2012</a:t>
            </a:r>
          </a:p>
          <a:p>
            <a:pPr eaLnBrk="1" hangingPunct="1">
              <a:buFontTx/>
              <a:buNone/>
            </a:pPr>
            <a:r>
              <a:rPr lang="en-US" sz="2800" dirty="0" smtClean="0">
                <a:solidFill>
                  <a:schemeClr val="accent2"/>
                </a:solidFill>
              </a:rPr>
              <a:t>Date of Birth: May 30, 2008</a:t>
            </a:r>
          </a:p>
        </p:txBody>
      </p:sp>
      <p:cxnSp>
        <p:nvCxnSpPr>
          <p:cNvPr id="21540" name="Straight Connector 5"/>
          <p:cNvCxnSpPr>
            <a:cxnSpLocks noChangeShapeType="1"/>
          </p:cNvCxnSpPr>
          <p:nvPr/>
        </p:nvCxnSpPr>
        <p:spPr bwMode="auto">
          <a:xfrm flipV="1">
            <a:off x="5486400" y="4648200"/>
            <a:ext cx="381000" cy="152400"/>
          </a:xfrm>
          <a:prstGeom prst="line">
            <a:avLst/>
          </a:prstGeom>
          <a:noFill/>
          <a:ln w="25400" algn="ctr">
            <a:solidFill>
              <a:srgbClr val="C00000"/>
            </a:solidFill>
            <a:round/>
            <a:headEnd/>
            <a:tailEnd/>
          </a:ln>
        </p:spPr>
      </p:cxnSp>
      <p:cxnSp>
        <p:nvCxnSpPr>
          <p:cNvPr id="21541" name="Straight Connector 11"/>
          <p:cNvCxnSpPr>
            <a:cxnSpLocks noChangeShapeType="1"/>
          </p:cNvCxnSpPr>
          <p:nvPr/>
        </p:nvCxnSpPr>
        <p:spPr bwMode="auto">
          <a:xfrm flipV="1">
            <a:off x="7315200" y="4648200"/>
            <a:ext cx="304800" cy="152400"/>
          </a:xfrm>
          <a:prstGeom prst="line">
            <a:avLst/>
          </a:prstGeom>
          <a:noFill/>
          <a:ln w="25400" algn="ctr">
            <a:solidFill>
              <a:srgbClr val="C00000"/>
            </a:solidFill>
            <a:round/>
            <a:headEnd/>
            <a:tailEnd/>
          </a:ln>
        </p:spPr>
      </p:cxnSp>
      <p:graphicFrame>
        <p:nvGraphicFramePr>
          <p:cNvPr id="7" name="Content Placeholder 3"/>
          <p:cNvGraphicFramePr>
            <a:graphicFrameLocks/>
          </p:cNvGraphicFramePr>
          <p:nvPr/>
        </p:nvGraphicFramePr>
        <p:xfrm>
          <a:off x="1066800" y="3810000"/>
          <a:ext cx="7543800" cy="1898687"/>
        </p:xfrm>
        <a:graphic>
          <a:graphicData uri="http://schemas.openxmlformats.org/drawingml/2006/table">
            <a:tbl>
              <a:tblPr firstRow="1" bandRow="1">
                <a:tableStyleId>{5C22544A-7EE6-4342-B048-85BDC9FD1C3A}</a:tableStyleId>
              </a:tblPr>
              <a:tblGrid>
                <a:gridCol w="1885950"/>
                <a:gridCol w="1885950"/>
                <a:gridCol w="1885950"/>
                <a:gridCol w="1885950"/>
              </a:tblGrid>
              <a:tr h="492143">
                <a:tc>
                  <a:txBody>
                    <a:bodyPr/>
                    <a:lstStyle/>
                    <a:p>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Year</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Month</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Day</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r>
              <a:tr h="422258">
                <a:tc>
                  <a:txBody>
                    <a:bodyPr/>
                    <a:lstStyle/>
                    <a:p>
                      <a:r>
                        <a:rPr lang="en-US" dirty="0" smtClean="0"/>
                        <a:t>Date Tested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2013</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09</a:t>
                      </a:r>
                      <a:r>
                        <a:rPr lang="en-US" b="1" baseline="30000" dirty="0" smtClean="0">
                          <a:solidFill>
                            <a:schemeClr val="accent2"/>
                          </a:solidFill>
                        </a:rPr>
                        <a:t>-1=8</a:t>
                      </a:r>
                      <a:endParaRPr lang="en-US" b="1" baseline="3000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accent2"/>
                          </a:solidFill>
                          <a:latin typeface="+mn-lt"/>
                          <a:ea typeface="+mn-ea"/>
                          <a:cs typeface="+mn-cs"/>
                        </a:rPr>
                        <a:t>15 </a:t>
                      </a:r>
                      <a:r>
                        <a:rPr lang="en-US" sz="1800" b="1" kern="1200" baseline="30000" dirty="0" smtClean="0">
                          <a:solidFill>
                            <a:schemeClr val="accent2"/>
                          </a:solidFill>
                          <a:latin typeface="+mn-lt"/>
                          <a:ea typeface="+mn-ea"/>
                          <a:cs typeface="+mn-cs"/>
                        </a:rPr>
                        <a:t>+30= 45</a:t>
                      </a:r>
                      <a:endParaRPr lang="en-US" sz="1800" b="1" kern="1200" baseline="300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143">
                <a:tc>
                  <a:txBody>
                    <a:bodyPr/>
                    <a:lstStyle/>
                    <a:p>
                      <a:r>
                        <a:rPr lang="en-US" dirty="0" smtClean="0"/>
                        <a:t>Date of Birth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2009</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05</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-30</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143">
                <a:tc>
                  <a:txBody>
                    <a:bodyPr/>
                    <a:lstStyle/>
                    <a:p>
                      <a:r>
                        <a:rPr lang="en-US" dirty="0" smtClean="0"/>
                        <a:t>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Performance Standard	</a:t>
            </a:r>
          </a:p>
        </p:txBody>
      </p:sp>
      <p:sp>
        <p:nvSpPr>
          <p:cNvPr id="4099" name="Rectangle 3"/>
          <p:cNvSpPr>
            <a:spLocks noGrp="1" noChangeArrowheads="1"/>
          </p:cNvSpPr>
          <p:nvPr>
            <p:ph idx="1"/>
          </p:nvPr>
        </p:nvSpPr>
        <p:spPr/>
        <p:txBody>
          <a:bodyPr/>
          <a:lstStyle/>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r>
              <a:rPr lang="en-US" smtClean="0"/>
              <a:t>What is the Performance Standard?</a:t>
            </a:r>
          </a:p>
        </p:txBody>
      </p:sp>
    </p:spTree>
  </p:cSld>
  <p:clrMapOvr>
    <a:masterClrMapping/>
  </p:clrMapOvr>
  <p:transition>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sp>
        <p:nvSpPr>
          <p:cNvPr id="22531" name="Content Placeholder 2"/>
          <p:cNvSpPr>
            <a:spLocks noGrp="1"/>
          </p:cNvSpPr>
          <p:nvPr>
            <p:ph idx="1"/>
          </p:nvPr>
        </p:nvSpPr>
        <p:spPr>
          <a:xfrm>
            <a:off x="685800" y="1066800"/>
            <a:ext cx="8305800" cy="5105400"/>
          </a:xfrm>
        </p:spPr>
        <p:txBody>
          <a:bodyPr/>
          <a:lstStyle/>
          <a:p>
            <a:pPr eaLnBrk="1" hangingPunct="1"/>
            <a:r>
              <a:rPr lang="en-US" sz="2800" dirty="0" smtClean="0"/>
              <a:t>Next, subtract the </a:t>
            </a:r>
            <a:r>
              <a:rPr lang="en-US" sz="2800" dirty="0" smtClean="0">
                <a:solidFill>
                  <a:schemeClr val="accent2"/>
                </a:solidFill>
              </a:rPr>
              <a:t>DOB month </a:t>
            </a:r>
            <a:r>
              <a:rPr lang="en-US" sz="2800" dirty="0" smtClean="0"/>
              <a:t>from the </a:t>
            </a:r>
            <a:r>
              <a:rPr lang="en-US" sz="2800" dirty="0" smtClean="0">
                <a:solidFill>
                  <a:schemeClr val="accent2"/>
                </a:solidFill>
              </a:rPr>
              <a:t>testing month</a:t>
            </a:r>
            <a:r>
              <a:rPr lang="en-US" sz="2800" dirty="0" smtClean="0"/>
              <a:t>.</a:t>
            </a:r>
          </a:p>
          <a:p>
            <a:pPr eaLnBrk="1" hangingPunct="1">
              <a:buFontTx/>
              <a:buAutoNum type="arabicPeriod"/>
            </a:pPr>
            <a:r>
              <a:rPr lang="en-US" sz="2000" dirty="0" smtClean="0"/>
              <a:t>If </a:t>
            </a:r>
            <a:r>
              <a:rPr lang="en-US" sz="2000" dirty="0" smtClean="0">
                <a:solidFill>
                  <a:schemeClr val="accent2"/>
                </a:solidFill>
              </a:rPr>
              <a:t>testing month </a:t>
            </a:r>
            <a:r>
              <a:rPr lang="en-US" sz="2000" dirty="0" smtClean="0"/>
              <a:t>is smaller than </a:t>
            </a:r>
            <a:r>
              <a:rPr lang="en-US" sz="2000" dirty="0" smtClean="0">
                <a:solidFill>
                  <a:schemeClr val="accent2"/>
                </a:solidFill>
              </a:rPr>
              <a:t>DOB month</a:t>
            </a:r>
            <a:r>
              <a:rPr lang="en-US" sz="2000" dirty="0" smtClean="0"/>
              <a:t>, you have to “borrow” from the </a:t>
            </a:r>
            <a:r>
              <a:rPr lang="en-US" sz="2000" dirty="0" smtClean="0">
                <a:solidFill>
                  <a:schemeClr val="accent2"/>
                </a:solidFill>
              </a:rPr>
              <a:t>testing year</a:t>
            </a:r>
            <a:r>
              <a:rPr lang="en-US" sz="2000" dirty="0" smtClean="0"/>
              <a:t>:</a:t>
            </a:r>
          </a:p>
          <a:p>
            <a:pPr lvl="1" eaLnBrk="1" hangingPunct="1">
              <a:buFontTx/>
              <a:buAutoNum type="arabicPeriod"/>
            </a:pPr>
            <a:r>
              <a:rPr lang="en-US" sz="1800" dirty="0" smtClean="0">
                <a:solidFill>
                  <a:srgbClr val="C00000"/>
                </a:solidFill>
              </a:rPr>
              <a:t>Subtract</a:t>
            </a:r>
            <a:r>
              <a:rPr lang="en-US" sz="1800" dirty="0" smtClean="0"/>
              <a:t> </a:t>
            </a:r>
            <a:r>
              <a:rPr lang="en-US" sz="1800" b="1" i="1" dirty="0" smtClean="0">
                <a:solidFill>
                  <a:srgbClr val="C00000"/>
                </a:solidFill>
              </a:rPr>
              <a:t>1 year</a:t>
            </a:r>
            <a:r>
              <a:rPr lang="en-US" sz="1800" dirty="0" smtClean="0">
                <a:solidFill>
                  <a:srgbClr val="C00000"/>
                </a:solidFill>
              </a:rPr>
              <a:t> </a:t>
            </a:r>
            <a:r>
              <a:rPr lang="en-US" sz="1800" dirty="0" smtClean="0"/>
              <a:t>from the </a:t>
            </a:r>
            <a:r>
              <a:rPr lang="en-US" sz="1800" dirty="0" smtClean="0">
                <a:solidFill>
                  <a:schemeClr val="accent2"/>
                </a:solidFill>
              </a:rPr>
              <a:t>testing year</a:t>
            </a:r>
            <a:r>
              <a:rPr lang="en-US" sz="1800" dirty="0" smtClean="0">
                <a:solidFill>
                  <a:srgbClr val="C00000"/>
                </a:solidFill>
              </a:rPr>
              <a:t> </a:t>
            </a:r>
            <a:r>
              <a:rPr lang="en-US" sz="1800" dirty="0" smtClean="0"/>
              <a:t>and then,</a:t>
            </a:r>
          </a:p>
          <a:p>
            <a:pPr lvl="1" eaLnBrk="1" hangingPunct="1">
              <a:buFontTx/>
              <a:buAutoNum type="arabicPeriod"/>
            </a:pPr>
            <a:r>
              <a:rPr lang="en-US" sz="1800" dirty="0" smtClean="0">
                <a:solidFill>
                  <a:srgbClr val="008000"/>
                </a:solidFill>
              </a:rPr>
              <a:t>Add </a:t>
            </a:r>
            <a:r>
              <a:rPr lang="en-US" sz="1800" b="1" i="1" dirty="0" smtClean="0">
                <a:solidFill>
                  <a:srgbClr val="008000"/>
                </a:solidFill>
              </a:rPr>
              <a:t>12 months</a:t>
            </a:r>
            <a:r>
              <a:rPr lang="en-US" sz="1800" dirty="0" smtClean="0">
                <a:solidFill>
                  <a:srgbClr val="008000"/>
                </a:solidFill>
              </a:rPr>
              <a:t> </a:t>
            </a:r>
            <a:r>
              <a:rPr lang="en-US" sz="1800" dirty="0" smtClean="0"/>
              <a:t>to the </a:t>
            </a:r>
            <a:r>
              <a:rPr lang="en-US" sz="1800" dirty="0" smtClean="0">
                <a:solidFill>
                  <a:schemeClr val="accent2"/>
                </a:solidFill>
              </a:rPr>
              <a:t>testing month</a:t>
            </a:r>
            <a:r>
              <a:rPr lang="en-US" sz="1800" dirty="0" smtClean="0"/>
              <a:t>.</a:t>
            </a:r>
          </a:p>
          <a:p>
            <a:pPr lvl="1" eaLnBrk="1" hangingPunct="1">
              <a:buFontTx/>
              <a:buAutoNum type="arabicPeriod"/>
            </a:pPr>
            <a:r>
              <a:rPr lang="en-US" sz="1800" dirty="0" smtClean="0"/>
              <a:t>Continue subtracting </a:t>
            </a:r>
            <a:r>
              <a:rPr lang="en-US" sz="1800" dirty="0" smtClean="0">
                <a:solidFill>
                  <a:schemeClr val="accent2"/>
                </a:solidFill>
              </a:rPr>
              <a:t>DOB month</a:t>
            </a:r>
            <a:r>
              <a:rPr lang="en-US" sz="1800" dirty="0" smtClean="0"/>
              <a:t> from </a:t>
            </a:r>
            <a:r>
              <a:rPr lang="en-US" sz="1800" dirty="0" smtClean="0">
                <a:solidFill>
                  <a:schemeClr val="accent2"/>
                </a:solidFill>
              </a:rPr>
              <a:t>testing month</a:t>
            </a:r>
            <a:r>
              <a:rPr lang="en-US" sz="1800" dirty="0" smtClean="0"/>
              <a:t>.</a:t>
            </a:r>
          </a:p>
          <a:p>
            <a:pPr eaLnBrk="1" hangingPunct="1">
              <a:buFontTx/>
              <a:buAutoNum type="arabicPeriod"/>
            </a:pPr>
            <a:r>
              <a:rPr lang="en-US" sz="2800" dirty="0" smtClean="0"/>
              <a:t>Finally, subtract the </a:t>
            </a:r>
            <a:r>
              <a:rPr lang="en-US" sz="2800" dirty="0" smtClean="0">
                <a:solidFill>
                  <a:schemeClr val="accent2"/>
                </a:solidFill>
              </a:rPr>
              <a:t>DOB Year </a:t>
            </a:r>
            <a:r>
              <a:rPr lang="en-US" sz="2800" dirty="0" smtClean="0"/>
              <a:t>from the </a:t>
            </a:r>
            <a:r>
              <a:rPr lang="en-US" sz="2800" dirty="0" smtClean="0">
                <a:solidFill>
                  <a:schemeClr val="accent2"/>
                </a:solidFill>
              </a:rPr>
              <a:t>testing year</a:t>
            </a:r>
            <a:r>
              <a:rPr lang="en-US" sz="2800" dirty="0" smtClean="0"/>
              <a:t>.</a:t>
            </a:r>
          </a:p>
          <a:p>
            <a:pPr eaLnBrk="1" hangingPunct="1">
              <a:buFontTx/>
              <a:buNone/>
            </a:pPr>
            <a:endParaRPr lang="en-US" dirty="0" smtClean="0"/>
          </a:p>
        </p:txBody>
      </p:sp>
      <p:graphicFrame>
        <p:nvGraphicFramePr>
          <p:cNvPr id="4" name="Content Placeholder 3"/>
          <p:cNvGraphicFramePr>
            <a:graphicFrameLocks/>
          </p:cNvGraphicFramePr>
          <p:nvPr/>
        </p:nvGraphicFramePr>
        <p:xfrm>
          <a:off x="1066800" y="4800600"/>
          <a:ext cx="7543800" cy="1898687"/>
        </p:xfrm>
        <a:graphic>
          <a:graphicData uri="http://schemas.openxmlformats.org/drawingml/2006/table">
            <a:tbl>
              <a:tblPr firstRow="1" bandRow="1">
                <a:tableStyleId>{5C22544A-7EE6-4342-B048-85BDC9FD1C3A}</a:tableStyleId>
              </a:tblPr>
              <a:tblGrid>
                <a:gridCol w="1885950"/>
                <a:gridCol w="1885950"/>
                <a:gridCol w="1885950"/>
                <a:gridCol w="1885950"/>
              </a:tblGrid>
              <a:tr h="492143">
                <a:tc>
                  <a:txBody>
                    <a:bodyPr/>
                    <a:lstStyle/>
                    <a:p>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Year</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Month</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Day</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r>
              <a:tr h="422258">
                <a:tc>
                  <a:txBody>
                    <a:bodyPr/>
                    <a:lstStyle/>
                    <a:p>
                      <a:r>
                        <a:rPr lang="en-US" dirty="0" smtClean="0"/>
                        <a:t>Date Tested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2013</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09</a:t>
                      </a:r>
                      <a:r>
                        <a:rPr lang="en-US" b="1" baseline="30000" dirty="0" smtClean="0">
                          <a:solidFill>
                            <a:schemeClr val="accent2"/>
                          </a:solidFill>
                        </a:rPr>
                        <a:t>-1=8</a:t>
                      </a:r>
                      <a:endParaRPr lang="en-US" b="1" baseline="3000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accent2"/>
                          </a:solidFill>
                          <a:latin typeface="+mn-lt"/>
                          <a:ea typeface="+mn-ea"/>
                          <a:cs typeface="+mn-cs"/>
                        </a:rPr>
                        <a:t>15 </a:t>
                      </a:r>
                      <a:r>
                        <a:rPr lang="en-US" sz="1800" b="1" kern="1200" baseline="30000" dirty="0" smtClean="0">
                          <a:solidFill>
                            <a:schemeClr val="accent2"/>
                          </a:solidFill>
                          <a:latin typeface="+mn-lt"/>
                          <a:ea typeface="+mn-ea"/>
                          <a:cs typeface="+mn-cs"/>
                        </a:rPr>
                        <a:t>+30= 45</a:t>
                      </a:r>
                      <a:endParaRPr lang="en-US" sz="1800" b="1" kern="1200" baseline="300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143">
                <a:tc>
                  <a:txBody>
                    <a:bodyPr/>
                    <a:lstStyle/>
                    <a:p>
                      <a:r>
                        <a:rPr lang="en-US" dirty="0" smtClean="0"/>
                        <a:t>Date of Birth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2009</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-05</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-30</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143">
                <a:tc>
                  <a:txBody>
                    <a:bodyPr/>
                    <a:lstStyle/>
                    <a:p>
                      <a:r>
                        <a:rPr lang="en-US" dirty="0" smtClean="0"/>
                        <a:t>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4"/>
          <p:cNvSpPr/>
          <p:nvPr/>
        </p:nvSpPr>
        <p:spPr bwMode="auto">
          <a:xfrm>
            <a:off x="5943600" y="4876800"/>
            <a:ext cx="381000" cy="3048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7" name="Straight Connector 6"/>
          <p:cNvCxnSpPr/>
          <p:nvPr/>
        </p:nvCxnSpPr>
        <p:spPr bwMode="auto">
          <a:xfrm>
            <a:off x="5562600" y="5029200"/>
            <a:ext cx="304800" cy="152400"/>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Tree>
  </p:cSld>
  <p:clrMapOvr>
    <a:masterClrMapping/>
  </p:clrMapOvr>
  <p:transition>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Let’s Practice!</a:t>
            </a:r>
          </a:p>
        </p:txBody>
      </p:sp>
      <p:sp>
        <p:nvSpPr>
          <p:cNvPr id="24579" name="Content Placeholder 2"/>
          <p:cNvSpPr>
            <a:spLocks noGrp="1"/>
          </p:cNvSpPr>
          <p:nvPr>
            <p:ph idx="1"/>
          </p:nvPr>
        </p:nvSpPr>
        <p:spPr/>
        <p:txBody>
          <a:bodyPr/>
          <a:lstStyle/>
          <a:p>
            <a:pPr eaLnBrk="1" hangingPunct="1"/>
            <a:r>
              <a:rPr lang="en-US" smtClean="0"/>
              <a:t>What is the chronological age for the child below?</a:t>
            </a:r>
          </a:p>
          <a:p>
            <a:pPr eaLnBrk="1" hangingPunct="1"/>
            <a:endParaRPr lang="en-US" smtClean="0"/>
          </a:p>
        </p:txBody>
      </p:sp>
      <p:graphicFrame>
        <p:nvGraphicFramePr>
          <p:cNvPr id="5" name="Content Placeholder 3"/>
          <p:cNvGraphicFramePr>
            <a:graphicFrameLocks/>
          </p:cNvGraphicFramePr>
          <p:nvPr/>
        </p:nvGraphicFramePr>
        <p:xfrm>
          <a:off x="1066800" y="3733800"/>
          <a:ext cx="7543800" cy="1898687"/>
        </p:xfrm>
        <a:graphic>
          <a:graphicData uri="http://schemas.openxmlformats.org/drawingml/2006/table">
            <a:tbl>
              <a:tblPr firstRow="1" bandRow="1">
                <a:tableStyleId>{5C22544A-7EE6-4342-B048-85BDC9FD1C3A}</a:tableStyleId>
              </a:tblPr>
              <a:tblGrid>
                <a:gridCol w="1885950"/>
                <a:gridCol w="1885950"/>
                <a:gridCol w="1885950"/>
                <a:gridCol w="1885950"/>
              </a:tblGrid>
              <a:tr h="492143">
                <a:tc>
                  <a:txBody>
                    <a:bodyPr/>
                    <a:lstStyle/>
                    <a:p>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Year</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Month</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Day</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r>
              <a:tr h="422258">
                <a:tc>
                  <a:txBody>
                    <a:bodyPr/>
                    <a:lstStyle/>
                    <a:p>
                      <a:r>
                        <a:rPr lang="en-US" dirty="0" smtClean="0"/>
                        <a:t>Date Tested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2013</a:t>
                      </a:r>
                      <a:endParaRPr lang="en-US" b="0" baseline="3000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08</a:t>
                      </a:r>
                      <a:endParaRPr lang="en-US" b="1" baseline="3000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accent2"/>
                          </a:solidFill>
                          <a:latin typeface="+mn-lt"/>
                          <a:ea typeface="+mn-ea"/>
                          <a:cs typeface="+mn-cs"/>
                        </a:rPr>
                        <a:t>05</a:t>
                      </a:r>
                      <a:endParaRPr lang="en-US" sz="1800" b="1" kern="1200" baseline="300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143">
                <a:tc>
                  <a:txBody>
                    <a:bodyPr/>
                    <a:lstStyle/>
                    <a:p>
                      <a:r>
                        <a:rPr lang="en-US" dirty="0" smtClean="0"/>
                        <a:t>Date of Birth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2008</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12</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03</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143">
                <a:tc>
                  <a:txBody>
                    <a:bodyPr/>
                    <a:lstStyle/>
                    <a:p>
                      <a:r>
                        <a:rPr lang="en-US" dirty="0" smtClean="0"/>
                        <a:t>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en-US" sz="180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en-US" sz="180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en-US" sz="180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Let’s Practice!</a:t>
            </a:r>
          </a:p>
        </p:txBody>
      </p:sp>
      <p:sp>
        <p:nvSpPr>
          <p:cNvPr id="25603" name="Content Placeholder 2"/>
          <p:cNvSpPr>
            <a:spLocks noGrp="1"/>
          </p:cNvSpPr>
          <p:nvPr>
            <p:ph idx="1"/>
          </p:nvPr>
        </p:nvSpPr>
        <p:spPr/>
        <p:txBody>
          <a:bodyPr/>
          <a:lstStyle/>
          <a:p>
            <a:pPr eaLnBrk="1" hangingPunct="1"/>
            <a:r>
              <a:rPr lang="en-US" dirty="0" smtClean="0"/>
              <a:t>4 years, 8 months, and 2 days</a:t>
            </a:r>
          </a:p>
          <a:p>
            <a:pPr eaLnBrk="1" hangingPunct="1">
              <a:buFontTx/>
              <a:buNone/>
            </a:pPr>
            <a:endParaRPr lang="en-US" dirty="0" smtClean="0"/>
          </a:p>
        </p:txBody>
      </p:sp>
      <p:graphicFrame>
        <p:nvGraphicFramePr>
          <p:cNvPr id="5" name="Content Placeholder 3"/>
          <p:cNvGraphicFramePr>
            <a:graphicFrameLocks/>
          </p:cNvGraphicFramePr>
          <p:nvPr/>
        </p:nvGraphicFramePr>
        <p:xfrm>
          <a:off x="1066800" y="3733800"/>
          <a:ext cx="7543800" cy="1898687"/>
        </p:xfrm>
        <a:graphic>
          <a:graphicData uri="http://schemas.openxmlformats.org/drawingml/2006/table">
            <a:tbl>
              <a:tblPr firstRow="1" bandRow="1">
                <a:tableStyleId>{5C22544A-7EE6-4342-B048-85BDC9FD1C3A}</a:tableStyleId>
              </a:tblPr>
              <a:tblGrid>
                <a:gridCol w="1885950"/>
                <a:gridCol w="1885950"/>
                <a:gridCol w="1885950"/>
                <a:gridCol w="1885950"/>
              </a:tblGrid>
              <a:tr h="492143">
                <a:tc>
                  <a:txBody>
                    <a:bodyPr/>
                    <a:lstStyle/>
                    <a:p>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Year</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Month</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Day</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r>
              <a:tr h="422258">
                <a:tc>
                  <a:txBody>
                    <a:bodyPr/>
                    <a:lstStyle/>
                    <a:p>
                      <a:r>
                        <a:rPr lang="en-US" dirty="0" smtClean="0"/>
                        <a:t>Date Tested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2013 </a:t>
                      </a:r>
                      <a:r>
                        <a:rPr lang="en-US" b="0" baseline="30000" dirty="0" smtClean="0">
                          <a:solidFill>
                            <a:schemeClr val="accent2"/>
                          </a:solidFill>
                        </a:rPr>
                        <a:t>-1=12</a:t>
                      </a:r>
                      <a:endParaRPr lang="en-US" b="0" baseline="3000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08 </a:t>
                      </a:r>
                      <a:r>
                        <a:rPr lang="en-US" b="0" baseline="30000" dirty="0" smtClean="0">
                          <a:solidFill>
                            <a:schemeClr val="accent2"/>
                          </a:solidFill>
                        </a:rPr>
                        <a:t>+12=20</a:t>
                      </a:r>
                      <a:endParaRPr lang="en-US" b="1" baseline="3000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accent2"/>
                          </a:solidFill>
                          <a:latin typeface="+mn-lt"/>
                          <a:ea typeface="+mn-ea"/>
                          <a:cs typeface="+mn-cs"/>
                        </a:rPr>
                        <a:t>05</a:t>
                      </a:r>
                      <a:endParaRPr lang="en-US" sz="1800" b="1" kern="1200" baseline="300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143">
                <a:tc>
                  <a:txBody>
                    <a:bodyPr/>
                    <a:lstStyle/>
                    <a:p>
                      <a:r>
                        <a:rPr lang="en-US" dirty="0" smtClean="0"/>
                        <a:t>Date of Birth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2008</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12</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03</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143">
                <a:tc>
                  <a:txBody>
                    <a:bodyPr/>
                    <a:lstStyle/>
                    <a:p>
                      <a:r>
                        <a:rPr lang="en-US" dirty="0" smtClean="0"/>
                        <a:t>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accent2"/>
                          </a:solidFill>
                          <a:latin typeface="+mn-lt"/>
                          <a:ea typeface="+mn-ea"/>
                          <a:cs typeface="+mn-cs"/>
                        </a:rPr>
                        <a:t>04</a:t>
                      </a:r>
                      <a:endParaRPr lang="en-US" sz="180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accent2"/>
                          </a:solidFill>
                          <a:latin typeface="+mn-lt"/>
                          <a:ea typeface="+mn-ea"/>
                          <a:cs typeface="+mn-cs"/>
                        </a:rPr>
                        <a:t>08</a:t>
                      </a:r>
                      <a:endParaRPr lang="en-US" sz="180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accent2"/>
                          </a:solidFill>
                          <a:latin typeface="+mn-lt"/>
                          <a:ea typeface="+mn-ea"/>
                          <a:cs typeface="+mn-cs"/>
                        </a:rPr>
                        <a:t>02</a:t>
                      </a:r>
                      <a:endParaRPr lang="en-US" sz="180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25636" name="Straight Connector 6"/>
          <p:cNvCxnSpPr>
            <a:cxnSpLocks noChangeShapeType="1"/>
          </p:cNvCxnSpPr>
          <p:nvPr/>
        </p:nvCxnSpPr>
        <p:spPr bwMode="auto">
          <a:xfrm flipV="1">
            <a:off x="3657600" y="4343400"/>
            <a:ext cx="228600" cy="152400"/>
          </a:xfrm>
          <a:prstGeom prst="line">
            <a:avLst/>
          </a:prstGeom>
          <a:noFill/>
          <a:ln w="31750" algn="ctr">
            <a:solidFill>
              <a:srgbClr val="C00000"/>
            </a:solidFill>
            <a:round/>
            <a:headEnd/>
            <a:tailEnd/>
          </a:ln>
        </p:spPr>
      </p:cxnSp>
      <p:cxnSp>
        <p:nvCxnSpPr>
          <p:cNvPr id="25637" name="Straight Connector 8"/>
          <p:cNvCxnSpPr>
            <a:cxnSpLocks noChangeShapeType="1"/>
          </p:cNvCxnSpPr>
          <p:nvPr/>
        </p:nvCxnSpPr>
        <p:spPr bwMode="auto">
          <a:xfrm flipV="1">
            <a:off x="5334000" y="4343400"/>
            <a:ext cx="228600" cy="152400"/>
          </a:xfrm>
          <a:prstGeom prst="line">
            <a:avLst/>
          </a:prstGeom>
          <a:noFill/>
          <a:ln w="31750" algn="ctr">
            <a:solidFill>
              <a:srgbClr val="C00000"/>
            </a:solidFill>
            <a:round/>
            <a:headEnd/>
            <a:tailEnd/>
          </a:ln>
        </p:spPr>
      </p:cxnSp>
    </p:spTree>
  </p:cSld>
  <p:clrMapOvr>
    <a:masterClrMapping/>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Let’s Practice!</a:t>
            </a:r>
          </a:p>
        </p:txBody>
      </p:sp>
      <p:sp>
        <p:nvSpPr>
          <p:cNvPr id="26627" name="Content Placeholder 2"/>
          <p:cNvSpPr>
            <a:spLocks noGrp="1"/>
          </p:cNvSpPr>
          <p:nvPr>
            <p:ph idx="1"/>
          </p:nvPr>
        </p:nvSpPr>
        <p:spPr/>
        <p:txBody>
          <a:bodyPr/>
          <a:lstStyle/>
          <a:p>
            <a:pPr eaLnBrk="1" hangingPunct="1"/>
            <a:r>
              <a:rPr lang="en-US" smtClean="0"/>
              <a:t>What is the chronological age for the child below?</a:t>
            </a:r>
          </a:p>
          <a:p>
            <a:pPr eaLnBrk="1" hangingPunct="1"/>
            <a:endParaRPr lang="en-US" smtClean="0"/>
          </a:p>
        </p:txBody>
      </p:sp>
      <p:graphicFrame>
        <p:nvGraphicFramePr>
          <p:cNvPr id="5" name="Content Placeholder 3"/>
          <p:cNvGraphicFramePr>
            <a:graphicFrameLocks/>
          </p:cNvGraphicFramePr>
          <p:nvPr/>
        </p:nvGraphicFramePr>
        <p:xfrm>
          <a:off x="1066800" y="3733800"/>
          <a:ext cx="7543800" cy="1898687"/>
        </p:xfrm>
        <a:graphic>
          <a:graphicData uri="http://schemas.openxmlformats.org/drawingml/2006/table">
            <a:tbl>
              <a:tblPr firstRow="1" bandRow="1">
                <a:tableStyleId>{5C22544A-7EE6-4342-B048-85BDC9FD1C3A}</a:tableStyleId>
              </a:tblPr>
              <a:tblGrid>
                <a:gridCol w="1885950"/>
                <a:gridCol w="1885950"/>
                <a:gridCol w="1885950"/>
                <a:gridCol w="1885950"/>
              </a:tblGrid>
              <a:tr h="492143">
                <a:tc>
                  <a:txBody>
                    <a:bodyPr/>
                    <a:lstStyle/>
                    <a:p>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Year</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Month</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Day</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r>
              <a:tr h="422258">
                <a:tc>
                  <a:txBody>
                    <a:bodyPr/>
                    <a:lstStyle/>
                    <a:p>
                      <a:r>
                        <a:rPr lang="en-US" dirty="0" smtClean="0"/>
                        <a:t>Date Tested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2013</a:t>
                      </a:r>
                      <a:endParaRPr lang="en-US" b="0" baseline="3000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09</a:t>
                      </a:r>
                      <a:endParaRPr lang="en-US" b="1" baseline="3000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accent2"/>
                          </a:solidFill>
                          <a:latin typeface="+mn-lt"/>
                          <a:ea typeface="+mn-ea"/>
                          <a:cs typeface="+mn-cs"/>
                        </a:rPr>
                        <a:t>13</a:t>
                      </a:r>
                      <a:endParaRPr lang="en-US" sz="1800" b="1" kern="1200" baseline="300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143">
                <a:tc>
                  <a:txBody>
                    <a:bodyPr/>
                    <a:lstStyle/>
                    <a:p>
                      <a:r>
                        <a:rPr lang="en-US" dirty="0" smtClean="0"/>
                        <a:t>Date of Birth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2009</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11</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28</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143">
                <a:tc>
                  <a:txBody>
                    <a:bodyPr/>
                    <a:lstStyle/>
                    <a:p>
                      <a:r>
                        <a:rPr lang="en-US" dirty="0" smtClean="0"/>
                        <a:t>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en-US" sz="180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en-US" sz="180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en-US" sz="180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Let’s Practice!</a:t>
            </a:r>
          </a:p>
        </p:txBody>
      </p:sp>
      <p:sp>
        <p:nvSpPr>
          <p:cNvPr id="27651" name="Content Placeholder 2"/>
          <p:cNvSpPr>
            <a:spLocks noGrp="1"/>
          </p:cNvSpPr>
          <p:nvPr>
            <p:ph idx="1"/>
          </p:nvPr>
        </p:nvSpPr>
        <p:spPr/>
        <p:txBody>
          <a:bodyPr/>
          <a:lstStyle/>
          <a:p>
            <a:pPr eaLnBrk="1" hangingPunct="1"/>
            <a:r>
              <a:rPr lang="en-US" smtClean="0"/>
              <a:t>3 years, 9 months, and 15 days</a:t>
            </a:r>
          </a:p>
          <a:p>
            <a:pPr eaLnBrk="1" hangingPunct="1"/>
            <a:endParaRPr lang="en-US" smtClean="0"/>
          </a:p>
        </p:txBody>
      </p:sp>
      <p:graphicFrame>
        <p:nvGraphicFramePr>
          <p:cNvPr id="5" name="Content Placeholder 3"/>
          <p:cNvGraphicFramePr>
            <a:graphicFrameLocks/>
          </p:cNvGraphicFramePr>
          <p:nvPr/>
        </p:nvGraphicFramePr>
        <p:xfrm>
          <a:off x="1143000" y="3505200"/>
          <a:ext cx="7543800" cy="1928274"/>
        </p:xfrm>
        <a:graphic>
          <a:graphicData uri="http://schemas.openxmlformats.org/drawingml/2006/table">
            <a:tbl>
              <a:tblPr firstRow="1" bandRow="1">
                <a:tableStyleId>{5C22544A-7EE6-4342-B048-85BDC9FD1C3A}</a:tableStyleId>
              </a:tblPr>
              <a:tblGrid>
                <a:gridCol w="1885950"/>
                <a:gridCol w="1885950"/>
                <a:gridCol w="1885950"/>
                <a:gridCol w="1885950"/>
              </a:tblGrid>
              <a:tr h="470038">
                <a:tc>
                  <a:txBody>
                    <a:bodyPr/>
                    <a:lstStyle/>
                    <a:p>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Year</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Month</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lang="en-US" dirty="0" smtClean="0"/>
                        <a:t>Day</a:t>
                      </a:r>
                      <a:endParaRPr lang="en-US" dirty="0"/>
                    </a:p>
                  </a:txBody>
                  <a:tcPr>
                    <a:lnB w="12700" cap="flat" cmpd="sng" algn="ctr">
                      <a:solidFill>
                        <a:schemeClr val="tx1"/>
                      </a:solidFill>
                      <a:prstDash val="solid"/>
                      <a:round/>
                      <a:headEnd type="none" w="med" len="med"/>
                      <a:tailEnd type="none" w="med" len="med"/>
                    </a:lnB>
                    <a:solidFill>
                      <a:schemeClr val="tx1">
                        <a:lumMod val="95000"/>
                        <a:lumOff val="5000"/>
                      </a:schemeClr>
                    </a:solidFill>
                  </a:tcPr>
                </a:tc>
              </a:tr>
              <a:tr h="494886">
                <a:tc>
                  <a:txBody>
                    <a:bodyPr/>
                    <a:lstStyle/>
                    <a:p>
                      <a:r>
                        <a:rPr lang="en-US" dirty="0" smtClean="0"/>
                        <a:t>Date Tested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b="1" dirty="0" smtClean="0">
                        <a:solidFill>
                          <a:schemeClr val="accent2"/>
                        </a:solidFill>
                      </a:endParaRPr>
                    </a:p>
                    <a:p>
                      <a:pPr algn="ctr"/>
                      <a:r>
                        <a:rPr lang="en-US" b="1" dirty="0" smtClean="0">
                          <a:solidFill>
                            <a:schemeClr val="accent2"/>
                          </a:solidFill>
                        </a:rPr>
                        <a:t>2013</a:t>
                      </a:r>
                      <a:r>
                        <a:rPr lang="en-US" b="0" baseline="30000" dirty="0" smtClean="0">
                          <a:solidFill>
                            <a:schemeClr val="accent2"/>
                          </a:solidFill>
                        </a:rPr>
                        <a:t> -1=12</a:t>
                      </a:r>
                      <a:endParaRPr lang="en-US" b="0" baseline="3000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0" dirty="0" smtClean="0">
                          <a:solidFill>
                            <a:schemeClr val="accent2"/>
                          </a:solidFill>
                        </a:rPr>
                        <a:t>                                8+12= </a:t>
                      </a:r>
                      <a:r>
                        <a:rPr lang="en-US" sz="1000" b="0" u="sng" dirty="0" smtClean="0">
                          <a:solidFill>
                            <a:schemeClr val="accent2"/>
                          </a:solidFill>
                        </a:rPr>
                        <a:t>20</a:t>
                      </a:r>
                    </a:p>
                    <a:p>
                      <a:pPr algn="ctr"/>
                      <a:r>
                        <a:rPr lang="en-US" b="1" dirty="0" smtClean="0">
                          <a:solidFill>
                            <a:schemeClr val="accent2"/>
                          </a:solidFill>
                        </a:rPr>
                        <a:t>09</a:t>
                      </a:r>
                      <a:r>
                        <a:rPr lang="en-US" b="1" baseline="0" dirty="0" smtClean="0">
                          <a:solidFill>
                            <a:schemeClr val="accent2"/>
                          </a:solidFill>
                        </a:rPr>
                        <a:t> </a:t>
                      </a:r>
                      <a:r>
                        <a:rPr lang="en-US" b="0" baseline="30000" dirty="0" smtClean="0">
                          <a:solidFill>
                            <a:schemeClr val="accent2"/>
                          </a:solidFill>
                        </a:rPr>
                        <a:t>-1=8</a:t>
                      </a:r>
                      <a:endParaRPr lang="en-US" b="1" baseline="3000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en-US" sz="1000" b="1" kern="1200" dirty="0" smtClean="0">
                        <a:solidFill>
                          <a:schemeClr val="accent2"/>
                        </a:solidFill>
                        <a:latin typeface="+mn-lt"/>
                        <a:ea typeface="+mn-ea"/>
                        <a:cs typeface="+mn-cs"/>
                      </a:endParaRPr>
                    </a:p>
                    <a:p>
                      <a:pPr marL="0" algn="ctr" defTabSz="914400" rtl="0" eaLnBrk="1" latinLnBrk="0" hangingPunct="1"/>
                      <a:r>
                        <a:rPr lang="en-US" sz="1800" b="1" kern="1200" dirty="0" smtClean="0">
                          <a:solidFill>
                            <a:schemeClr val="accent2"/>
                          </a:solidFill>
                          <a:latin typeface="+mn-lt"/>
                          <a:ea typeface="+mn-ea"/>
                          <a:cs typeface="+mn-cs"/>
                        </a:rPr>
                        <a:t>13 </a:t>
                      </a:r>
                      <a:r>
                        <a:rPr lang="en-US" sz="1800" b="0" kern="1200" baseline="30000" dirty="0" smtClean="0">
                          <a:solidFill>
                            <a:schemeClr val="accent2"/>
                          </a:solidFill>
                          <a:latin typeface="+mn-lt"/>
                          <a:ea typeface="+mn-ea"/>
                          <a:cs typeface="+mn-cs"/>
                        </a:rPr>
                        <a:t>+30=43</a:t>
                      </a:r>
                      <a:endParaRPr lang="en-US" sz="1800" b="0" kern="1200" baseline="300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038">
                <a:tc>
                  <a:txBody>
                    <a:bodyPr/>
                    <a:lstStyle/>
                    <a:p>
                      <a:r>
                        <a:rPr lang="en-US" dirty="0" smtClean="0"/>
                        <a:t>Date of Birth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2009</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11</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accent2"/>
                          </a:solidFill>
                        </a:rPr>
                        <a:t>28</a:t>
                      </a:r>
                      <a:endParaRPr lang="en-US"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038">
                <a:tc>
                  <a:txBody>
                    <a:bodyPr/>
                    <a:lstStyle/>
                    <a:p>
                      <a:r>
                        <a:rPr lang="en-US" dirty="0" smtClean="0"/>
                        <a:t>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accent2"/>
                          </a:solidFill>
                          <a:latin typeface="+mn-lt"/>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accent2"/>
                          </a:solidFill>
                          <a:latin typeface="+mn-lt"/>
                          <a:ea typeface="+mn-ea"/>
                          <a:cs typeface="+mn-cs"/>
                        </a:rPr>
                        <a:t>9</a:t>
                      </a:r>
                      <a:endParaRPr lang="en-US" sz="180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accent2"/>
                          </a:solidFill>
                          <a:latin typeface="+mn-lt"/>
                          <a:ea typeface="+mn-ea"/>
                          <a:cs typeface="+mn-cs"/>
                        </a:rPr>
                        <a:t>15</a:t>
                      </a:r>
                      <a:endParaRPr lang="en-US" sz="1800" b="1"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27684" name="Straight Connector 6"/>
          <p:cNvCxnSpPr>
            <a:cxnSpLocks noChangeShapeType="1"/>
          </p:cNvCxnSpPr>
          <p:nvPr/>
        </p:nvCxnSpPr>
        <p:spPr bwMode="auto">
          <a:xfrm flipV="1">
            <a:off x="5562600" y="4267200"/>
            <a:ext cx="228600" cy="76200"/>
          </a:xfrm>
          <a:prstGeom prst="line">
            <a:avLst/>
          </a:prstGeom>
          <a:noFill/>
          <a:ln w="28575" algn="ctr">
            <a:solidFill>
              <a:srgbClr val="C00000"/>
            </a:solidFill>
            <a:round/>
            <a:headEnd/>
            <a:tailEnd/>
          </a:ln>
        </p:spPr>
      </p:cxnSp>
      <p:cxnSp>
        <p:nvCxnSpPr>
          <p:cNvPr id="27685" name="Straight Connector 7"/>
          <p:cNvCxnSpPr>
            <a:cxnSpLocks noChangeShapeType="1"/>
          </p:cNvCxnSpPr>
          <p:nvPr/>
        </p:nvCxnSpPr>
        <p:spPr bwMode="auto">
          <a:xfrm rot="5400000" flipH="1" flipV="1">
            <a:off x="3810000" y="4267200"/>
            <a:ext cx="152400" cy="152400"/>
          </a:xfrm>
          <a:prstGeom prst="line">
            <a:avLst/>
          </a:prstGeom>
          <a:noFill/>
          <a:ln w="28575" algn="ctr">
            <a:solidFill>
              <a:srgbClr val="C00000"/>
            </a:solidFill>
            <a:round/>
            <a:headEnd/>
            <a:tailEnd/>
          </a:ln>
        </p:spPr>
      </p:cxnSp>
      <p:cxnSp>
        <p:nvCxnSpPr>
          <p:cNvPr id="27686" name="Straight Connector 17"/>
          <p:cNvCxnSpPr>
            <a:cxnSpLocks noChangeShapeType="1"/>
          </p:cNvCxnSpPr>
          <p:nvPr/>
        </p:nvCxnSpPr>
        <p:spPr bwMode="auto">
          <a:xfrm flipV="1">
            <a:off x="7315200" y="4267200"/>
            <a:ext cx="304800" cy="76200"/>
          </a:xfrm>
          <a:prstGeom prst="line">
            <a:avLst/>
          </a:prstGeom>
          <a:noFill/>
          <a:ln w="28575" algn="ctr">
            <a:solidFill>
              <a:srgbClr val="C00000"/>
            </a:solidFill>
            <a:round/>
            <a:headEnd/>
            <a:tailEnd/>
          </a:ln>
        </p:spPr>
      </p:cxnSp>
    </p:spTree>
  </p:cSld>
  <p:clrMapOvr>
    <a:masterClrMapping/>
  </p:clrMapOvr>
  <p:transition>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PLS – 5 Administration </a:t>
            </a:r>
          </a:p>
        </p:txBody>
      </p:sp>
      <p:sp>
        <p:nvSpPr>
          <p:cNvPr id="28675" name="Rectangle 3"/>
          <p:cNvSpPr>
            <a:spLocks noGrp="1" noChangeArrowheads="1"/>
          </p:cNvSpPr>
          <p:nvPr>
            <p:ph idx="1"/>
          </p:nvPr>
        </p:nvSpPr>
        <p:spPr/>
        <p:txBody>
          <a:bodyPr/>
          <a:lstStyle/>
          <a:p>
            <a:pPr eaLnBrk="1" hangingPunct="1"/>
            <a:r>
              <a:rPr lang="en-US" dirty="0" smtClean="0"/>
              <a:t>Complete sections in order:</a:t>
            </a:r>
          </a:p>
          <a:p>
            <a:pPr lvl="1" eaLnBrk="1" hangingPunct="1"/>
            <a:r>
              <a:rPr lang="en-US" dirty="0" smtClean="0"/>
              <a:t>Language Section </a:t>
            </a:r>
          </a:p>
          <a:p>
            <a:pPr lvl="1" eaLnBrk="1" hangingPunct="1"/>
            <a:r>
              <a:rPr lang="en-US" dirty="0" smtClean="0"/>
              <a:t>Articulation Section </a:t>
            </a:r>
          </a:p>
          <a:p>
            <a:pPr lvl="1" eaLnBrk="1" hangingPunct="1"/>
            <a:r>
              <a:rPr lang="en-US" dirty="0" smtClean="0"/>
              <a:t>Connected Speech Section </a:t>
            </a:r>
          </a:p>
          <a:p>
            <a:pPr lvl="1" eaLnBrk="1" hangingPunct="1"/>
            <a:r>
              <a:rPr lang="en-US" dirty="0" smtClean="0"/>
              <a:t>Social / Interpersonal Skills Section </a:t>
            </a:r>
          </a:p>
          <a:p>
            <a:pPr lvl="1" eaLnBrk="1" hangingPunct="1"/>
            <a:r>
              <a:rPr lang="en-US" dirty="0" smtClean="0"/>
              <a:t>Fluency Section </a:t>
            </a:r>
          </a:p>
          <a:p>
            <a:pPr lvl="1" eaLnBrk="1" hangingPunct="1"/>
            <a:r>
              <a:rPr lang="en-US" dirty="0" smtClean="0"/>
              <a:t>Voice Section </a:t>
            </a:r>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PLS-5 Administration</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Language </a:t>
            </a:r>
            <a:r>
              <a:rPr lang="en-US" dirty="0" smtClean="0"/>
              <a:t>section looks at how well a child can both understand and express various types of language. Can s/he:</a:t>
            </a:r>
          </a:p>
          <a:p>
            <a:pPr lvl="1"/>
            <a:r>
              <a:rPr lang="en-US" dirty="0" smtClean="0"/>
              <a:t>Provide names for pictures?</a:t>
            </a:r>
          </a:p>
          <a:p>
            <a:pPr lvl="1"/>
            <a:r>
              <a:rPr lang="en-US" dirty="0" smtClean="0"/>
              <a:t>Understand negatives in a sentence (“not”, etc)?</a:t>
            </a:r>
          </a:p>
          <a:p>
            <a:pPr lvl="1"/>
            <a:r>
              <a:rPr lang="en-US" dirty="0" smtClean="0"/>
              <a:t>Follow simple directions?</a:t>
            </a:r>
          </a:p>
          <a:p>
            <a:pPr lvl="1"/>
            <a:endParaRPr lang="en-US" dirty="0"/>
          </a:p>
        </p:txBody>
      </p:sp>
    </p:spTree>
  </p:cSld>
  <p:clrMapOvr>
    <a:masterClrMapping/>
  </p:clrMapOvr>
  <p:transition>
    <p:wheel spokes="2"/>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smtClean="0"/>
              <a:t>PLS-5 Administration</a:t>
            </a:r>
          </a:p>
        </p:txBody>
      </p:sp>
      <p:sp>
        <p:nvSpPr>
          <p:cNvPr id="29699" name="Content Placeholder 2"/>
          <p:cNvSpPr>
            <a:spLocks noGrp="1"/>
          </p:cNvSpPr>
          <p:nvPr>
            <p:ph idx="1"/>
          </p:nvPr>
        </p:nvSpPr>
        <p:spPr>
          <a:xfrm>
            <a:off x="1066800" y="1143000"/>
            <a:ext cx="7543800" cy="4953000"/>
          </a:xfrm>
        </p:spPr>
        <p:txBody>
          <a:bodyPr/>
          <a:lstStyle/>
          <a:p>
            <a:pPr eaLnBrk="1" hangingPunct="1"/>
            <a:r>
              <a:rPr lang="en-US" sz="2000" dirty="0" smtClean="0"/>
              <a:t>As you go through each section, make sure you are paying attention to the “</a:t>
            </a:r>
            <a:r>
              <a:rPr lang="en-US" sz="2000" b="1" dirty="0" smtClean="0"/>
              <a:t>SCORE</a:t>
            </a:r>
            <a:r>
              <a:rPr lang="en-US" sz="2000" dirty="0" smtClean="0"/>
              <a:t>” note underneath EACH question to determine what number to put in the box next to the item number! </a:t>
            </a:r>
            <a:r>
              <a:rPr lang="en-US" sz="2000" b="1" dirty="0" smtClean="0"/>
              <a:t>The formula is different for each item number and each age.</a:t>
            </a:r>
            <a:r>
              <a:rPr lang="en-US" sz="2000" dirty="0" smtClean="0"/>
              <a:t> Example: (3 y/o form, #1 of Language Section)</a:t>
            </a:r>
          </a:p>
          <a:p>
            <a:pPr eaLnBrk="1" hangingPunct="1"/>
            <a:endParaRPr lang="en-US" dirty="0" smtClean="0"/>
          </a:p>
        </p:txBody>
      </p:sp>
      <p:pic>
        <p:nvPicPr>
          <p:cNvPr id="1027" name="Picture 3"/>
          <p:cNvPicPr>
            <a:picLocks noChangeAspect="1" noChangeArrowheads="1"/>
          </p:cNvPicPr>
          <p:nvPr/>
        </p:nvPicPr>
        <p:blipFill>
          <a:blip r:embed="rId2" cstate="print"/>
          <a:srcRect/>
          <a:stretch>
            <a:fillRect/>
          </a:stretch>
        </p:blipFill>
        <p:spPr bwMode="auto">
          <a:xfrm>
            <a:off x="1447800" y="3200400"/>
            <a:ext cx="5638800" cy="3348358"/>
          </a:xfrm>
          <a:prstGeom prst="rect">
            <a:avLst/>
          </a:prstGeom>
          <a:noFill/>
          <a:ln w="9525">
            <a:noFill/>
            <a:miter lim="800000"/>
            <a:headEnd/>
            <a:tailEnd/>
          </a:ln>
        </p:spPr>
      </p:pic>
      <p:sp>
        <p:nvSpPr>
          <p:cNvPr id="29702" name="Rectangle 9"/>
          <p:cNvSpPr>
            <a:spLocks noChangeArrowheads="1"/>
          </p:cNvSpPr>
          <p:nvPr/>
        </p:nvSpPr>
        <p:spPr bwMode="auto">
          <a:xfrm>
            <a:off x="1447800" y="3276600"/>
            <a:ext cx="457200" cy="381000"/>
          </a:xfrm>
          <a:prstGeom prst="rect">
            <a:avLst/>
          </a:prstGeom>
          <a:solidFill>
            <a:srgbClr val="ED5555">
              <a:alpha val="52940"/>
            </a:srgbClr>
          </a:solidFill>
          <a:ln w="9525" algn="ctr">
            <a:solidFill>
              <a:schemeClr val="tx1"/>
            </a:solidFill>
            <a:round/>
            <a:headEnd/>
            <a:tailEnd/>
          </a:ln>
        </p:spPr>
        <p:txBody>
          <a:bodyPr/>
          <a:lstStyle/>
          <a:p>
            <a:pPr eaLnBrk="0" hangingPunct="0"/>
            <a:endParaRPr lang="en-US"/>
          </a:p>
        </p:txBody>
      </p:sp>
      <p:sp>
        <p:nvSpPr>
          <p:cNvPr id="29701" name="Rounded Rectangle 8"/>
          <p:cNvSpPr>
            <a:spLocks noChangeArrowheads="1"/>
          </p:cNvSpPr>
          <p:nvPr/>
        </p:nvSpPr>
        <p:spPr bwMode="auto">
          <a:xfrm>
            <a:off x="1828800" y="6248400"/>
            <a:ext cx="2057400" cy="304800"/>
          </a:xfrm>
          <a:prstGeom prst="roundRect">
            <a:avLst>
              <a:gd name="adj" fmla="val 16667"/>
            </a:avLst>
          </a:prstGeom>
          <a:solidFill>
            <a:srgbClr val="ED5555">
              <a:alpha val="30980"/>
            </a:srgbClr>
          </a:solidFill>
          <a:ln w="9525" algn="ctr">
            <a:solidFill>
              <a:schemeClr val="tx1"/>
            </a:solidFill>
            <a:round/>
            <a:headEnd/>
            <a:tailEnd/>
          </a:ln>
        </p:spPr>
        <p:txBody>
          <a:bodyPr/>
          <a:lstStyle/>
          <a:p>
            <a:pPr eaLnBrk="0" hangingPunct="0"/>
            <a:endParaRPr lang="en-US">
              <a:solidFill>
                <a:srgbClr val="FFFF00"/>
              </a:solidFill>
            </a:endParaRPr>
          </a:p>
        </p:txBody>
      </p:sp>
    </p:spTree>
  </p:cSld>
  <p:clrMapOvr>
    <a:masterClrMapping/>
  </p:clrMapOvr>
  <p:transition>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t>PLS-5 Administration</a:t>
            </a:r>
          </a:p>
        </p:txBody>
      </p:sp>
      <p:sp>
        <p:nvSpPr>
          <p:cNvPr id="30723" name="Content Placeholder 2"/>
          <p:cNvSpPr>
            <a:spLocks noGrp="1"/>
          </p:cNvSpPr>
          <p:nvPr>
            <p:ph idx="1"/>
          </p:nvPr>
        </p:nvSpPr>
        <p:spPr>
          <a:xfrm>
            <a:off x="990600" y="1219200"/>
            <a:ext cx="8001000" cy="4953000"/>
          </a:xfrm>
        </p:spPr>
        <p:txBody>
          <a:bodyPr/>
          <a:lstStyle/>
          <a:p>
            <a:pPr eaLnBrk="1" hangingPunct="1">
              <a:buFontTx/>
              <a:buNone/>
            </a:pPr>
            <a:r>
              <a:rPr lang="en-US" sz="2800" b="1" dirty="0" smtClean="0"/>
              <a:t>Articulation</a:t>
            </a:r>
            <a:r>
              <a:rPr lang="en-US" sz="2800" dirty="0" smtClean="0"/>
              <a:t> section</a:t>
            </a:r>
          </a:p>
          <a:p>
            <a:pPr eaLnBrk="1" hangingPunct="1"/>
            <a:r>
              <a:rPr lang="en-US" sz="2800" dirty="0" smtClean="0"/>
              <a:t>Looks at whether a child can say certain developmentally appropriate sounds</a:t>
            </a:r>
          </a:p>
          <a:p>
            <a:pPr eaLnBrk="1" hangingPunct="1"/>
            <a:r>
              <a:rPr lang="en-US" sz="2800" dirty="0" smtClean="0"/>
              <a:t>Pay attention to the way the child says the </a:t>
            </a:r>
            <a:r>
              <a:rPr lang="en-US" sz="2800" b="1" dirty="0" smtClean="0"/>
              <a:t>identified letters</a:t>
            </a:r>
            <a:r>
              <a:rPr lang="en-US" sz="2800" dirty="0" smtClean="0"/>
              <a:t> from each word. </a:t>
            </a:r>
          </a:p>
          <a:p>
            <a:pPr eaLnBrk="1" hangingPunct="1"/>
            <a:r>
              <a:rPr lang="en-US" sz="2800" b="1" dirty="0" smtClean="0"/>
              <a:t>NOTE:</a:t>
            </a:r>
            <a:r>
              <a:rPr lang="en-US" sz="2800" dirty="0" smtClean="0"/>
              <a:t> </a:t>
            </a:r>
            <a:r>
              <a:rPr lang="en-US" sz="2800" u="sng" dirty="0" smtClean="0"/>
              <a:t>Some words have more than one letter for the child to be scored on</a:t>
            </a:r>
            <a:r>
              <a:rPr lang="en-US" sz="2800" dirty="0" smtClean="0"/>
              <a:t>.</a:t>
            </a:r>
          </a:p>
          <a:p>
            <a:pPr eaLnBrk="1" hangingPunct="1"/>
            <a:r>
              <a:rPr lang="en-US" sz="2800" dirty="0" smtClean="0"/>
              <a:t>If the child says the </a:t>
            </a:r>
            <a:r>
              <a:rPr lang="en-US" sz="2800" b="1" dirty="0" smtClean="0"/>
              <a:t>letter sound to the right of the word</a:t>
            </a:r>
            <a:r>
              <a:rPr lang="en-US" sz="2800" dirty="0" smtClean="0"/>
              <a:t> correctly, mark “</a:t>
            </a:r>
            <a:r>
              <a:rPr lang="en-US" sz="2800" b="1" dirty="0" smtClean="0"/>
              <a:t>Correct</a:t>
            </a:r>
            <a:r>
              <a:rPr lang="en-US" sz="2800" dirty="0" smtClean="0"/>
              <a:t>” regardless of how s/he said the rest of the word.</a:t>
            </a:r>
          </a:p>
        </p:txBody>
      </p:sp>
    </p:spTree>
  </p:cSld>
  <p:clrMapOvr>
    <a:masterClrMapping/>
  </p:clrMapOvr>
  <p:transition>
    <p:pull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PLS-5 Administration</a:t>
            </a:r>
            <a:endParaRPr lang="en-US" dirty="0"/>
          </a:p>
        </p:txBody>
      </p:sp>
      <p:sp>
        <p:nvSpPr>
          <p:cNvPr id="3" name="Content Placeholder 2"/>
          <p:cNvSpPr>
            <a:spLocks noGrp="1"/>
          </p:cNvSpPr>
          <p:nvPr>
            <p:ph idx="1"/>
          </p:nvPr>
        </p:nvSpPr>
        <p:spPr>
          <a:xfrm>
            <a:off x="990600" y="1219200"/>
            <a:ext cx="8001000" cy="4953000"/>
          </a:xfrm>
        </p:spPr>
        <p:txBody>
          <a:bodyPr/>
          <a:lstStyle/>
          <a:p>
            <a:r>
              <a:rPr lang="en-US" b="1" dirty="0" smtClean="0"/>
              <a:t>Articulation (Ex: 3 y/o form)</a:t>
            </a:r>
          </a:p>
          <a:p>
            <a:pPr lvl="1"/>
            <a:r>
              <a:rPr lang="en-US" dirty="0" smtClean="0"/>
              <a:t>You will point to pictures and ask the child to say the name of the object/animal.</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514600" y="2758951"/>
            <a:ext cx="4324350" cy="3678114"/>
          </a:xfrm>
          <a:prstGeom prst="rect">
            <a:avLst/>
          </a:prstGeom>
          <a:noFill/>
          <a:ln w="9525">
            <a:noFill/>
            <a:miter lim="800000"/>
            <a:headEnd/>
            <a:tailEnd/>
          </a:ln>
        </p:spPr>
      </p:pic>
      <p:sp>
        <p:nvSpPr>
          <p:cNvPr id="5" name="Rounded Rectangle 4"/>
          <p:cNvSpPr/>
          <p:nvPr/>
        </p:nvSpPr>
        <p:spPr bwMode="auto">
          <a:xfrm>
            <a:off x="4114800" y="3886200"/>
            <a:ext cx="228600" cy="2133600"/>
          </a:xfrm>
          <a:prstGeom prst="roundRect">
            <a:avLst/>
          </a:prstGeom>
          <a:solidFill>
            <a:srgbClr val="ED5555">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Bent Arrow 7"/>
          <p:cNvSpPr/>
          <p:nvPr/>
        </p:nvSpPr>
        <p:spPr bwMode="auto">
          <a:xfrm rot="5400000" flipV="1">
            <a:off x="5010150" y="1924050"/>
            <a:ext cx="876300" cy="2971800"/>
          </a:xfrm>
          <a:prstGeom prst="bentArrow">
            <a:avLst/>
          </a:prstGeom>
          <a:solidFill>
            <a:srgbClr val="ED55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934200" y="2819400"/>
            <a:ext cx="2057400" cy="1200329"/>
          </a:xfrm>
          <a:prstGeom prst="rect">
            <a:avLst/>
          </a:prstGeom>
          <a:noFill/>
          <a:ln w="19050">
            <a:solidFill>
              <a:srgbClr val="ED5555"/>
            </a:solidFill>
          </a:ln>
        </p:spPr>
        <p:txBody>
          <a:bodyPr wrap="square" rtlCol="0">
            <a:spAutoFit/>
          </a:bodyPr>
          <a:lstStyle/>
          <a:p>
            <a:r>
              <a:rPr lang="en-US" dirty="0" smtClean="0"/>
              <a:t>These are the sounds you will need to pay attention to.</a:t>
            </a:r>
            <a:endParaRPr lang="en-US" dirty="0"/>
          </a:p>
        </p:txBody>
      </p:sp>
    </p:spTree>
  </p:cSld>
  <p:clrMapOvr>
    <a:masterClrMapping/>
  </p:clrMapOvr>
  <p:transition>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Performance Standard</a:t>
            </a:r>
          </a:p>
        </p:txBody>
      </p:sp>
      <p:sp>
        <p:nvSpPr>
          <p:cNvPr id="5123" name="Rectangle 3"/>
          <p:cNvSpPr>
            <a:spLocks noGrp="1" noChangeArrowheads="1"/>
          </p:cNvSpPr>
          <p:nvPr>
            <p:ph idx="1"/>
          </p:nvPr>
        </p:nvSpPr>
        <p:spPr>
          <a:xfrm>
            <a:off x="609600" y="1676400"/>
            <a:ext cx="8001000" cy="4953000"/>
          </a:xfrm>
        </p:spPr>
        <p:txBody>
          <a:bodyPr/>
          <a:lstStyle/>
          <a:p>
            <a:pPr eaLnBrk="1" hangingPunct="1">
              <a:lnSpc>
                <a:spcPct val="80000"/>
              </a:lnSpc>
              <a:buFont typeface="Wingdings" pitchFamily="2" charset="2"/>
              <a:buNone/>
            </a:pPr>
            <a:r>
              <a:rPr lang="en-US" sz="2400" smtClean="0"/>
              <a:t>   The need to have a standardized articulation screening in the schools was identified. </a:t>
            </a:r>
          </a:p>
          <a:p>
            <a:pPr eaLnBrk="1" hangingPunct="1">
              <a:lnSpc>
                <a:spcPct val="80000"/>
              </a:lnSpc>
              <a:buFont typeface="Wingdings" pitchFamily="2" charset="2"/>
              <a:buNone/>
            </a:pPr>
            <a:endParaRPr lang="en-US" sz="2800" b="1" smtClean="0"/>
          </a:p>
          <a:p>
            <a:pPr eaLnBrk="1" hangingPunct="1">
              <a:lnSpc>
                <a:spcPct val="80000"/>
              </a:lnSpc>
              <a:buFont typeface="Wingdings" pitchFamily="2" charset="2"/>
              <a:buNone/>
            </a:pPr>
            <a:r>
              <a:rPr lang="en-US" sz="2800" smtClean="0"/>
              <a:t>§ 1308.6 Assessment of children</a:t>
            </a:r>
            <a:endParaRPr lang="en-US" sz="2400" smtClean="0"/>
          </a:p>
          <a:p>
            <a:pPr eaLnBrk="1" hangingPunct="1">
              <a:lnSpc>
                <a:spcPct val="80000"/>
              </a:lnSpc>
              <a:buFont typeface="Wingdings" pitchFamily="2" charset="2"/>
              <a:buNone/>
            </a:pPr>
            <a:endParaRPr lang="en-US" sz="2400" smtClean="0"/>
          </a:p>
          <a:p>
            <a:pPr eaLnBrk="1" hangingPunct="1">
              <a:lnSpc>
                <a:spcPct val="80000"/>
              </a:lnSpc>
              <a:buFont typeface="Wingdings" pitchFamily="2" charset="2"/>
              <a:buNone/>
            </a:pPr>
            <a:r>
              <a:rPr lang="en-US" sz="2400" smtClean="0"/>
              <a:t>Subpart D—Health Services Performance Standards </a:t>
            </a:r>
            <a:endParaRPr lang="en-US" sz="2400" b="1" smtClean="0"/>
          </a:p>
          <a:p>
            <a:pPr eaLnBrk="1" hangingPunct="1">
              <a:lnSpc>
                <a:spcPct val="80000"/>
              </a:lnSpc>
              <a:buFont typeface="Wingdings" pitchFamily="2" charset="2"/>
              <a:buNone/>
            </a:pPr>
            <a:r>
              <a:rPr lang="en-US" sz="2400" smtClean="0"/>
              <a:t> (b) Screening, the first step in the assessment process, consists of standardized health screening and developmental screening which includes </a:t>
            </a:r>
            <a:r>
              <a:rPr lang="en-US" sz="2400" b="1" smtClean="0"/>
              <a:t>speech</a:t>
            </a:r>
            <a:r>
              <a:rPr lang="en-US" sz="2400" smtClean="0"/>
              <a:t>, hearing and vision. It is a brief process, which can be repeated, and is </a:t>
            </a:r>
            <a:r>
              <a:rPr lang="en-US" sz="2400" b="1" smtClean="0"/>
              <a:t>never used to determine that a child has a disability</a:t>
            </a:r>
            <a:r>
              <a:rPr lang="en-US" sz="2400" smtClean="0"/>
              <a:t>. It only </a:t>
            </a:r>
            <a:r>
              <a:rPr lang="en-US" sz="2400" b="1" smtClean="0"/>
              <a:t>indicates that a child may need further evaluation</a:t>
            </a:r>
            <a:r>
              <a:rPr lang="en-US" sz="2400" smtClean="0"/>
              <a:t> to determine whether the child has a disability. Rescreening must be provided as needed.</a:t>
            </a:r>
          </a:p>
        </p:txBody>
      </p:sp>
    </p:spTree>
  </p:cSld>
  <p:clrMapOvr>
    <a:masterClrMapping/>
  </p:clrMapOvr>
  <p:transition>
    <p:cover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PLS-5 Administration</a:t>
            </a:r>
            <a:endParaRPr lang="en-US" dirty="0"/>
          </a:p>
        </p:txBody>
      </p:sp>
      <p:sp>
        <p:nvSpPr>
          <p:cNvPr id="3" name="Content Placeholder 2"/>
          <p:cNvSpPr>
            <a:spLocks noGrp="1"/>
          </p:cNvSpPr>
          <p:nvPr>
            <p:ph idx="1"/>
          </p:nvPr>
        </p:nvSpPr>
        <p:spPr/>
        <p:txBody>
          <a:bodyPr/>
          <a:lstStyle/>
          <a:p>
            <a:pPr>
              <a:buNone/>
            </a:pPr>
            <a:r>
              <a:rPr lang="en-US" b="1" dirty="0" smtClean="0"/>
              <a:t>Connected Speech</a:t>
            </a:r>
            <a:endParaRPr lang="en-US" dirty="0" smtClean="0"/>
          </a:p>
          <a:p>
            <a:r>
              <a:rPr lang="en-US" b="1" dirty="0" smtClean="0"/>
              <a:t>This section is just asking how well you can understand what the child says and if you can make out most of his/her words, stories, etc.</a:t>
            </a:r>
            <a:endParaRPr lang="en-US" b="1" dirty="0"/>
          </a:p>
        </p:txBody>
      </p:sp>
      <p:pic>
        <p:nvPicPr>
          <p:cNvPr id="3074" name="Picture 2"/>
          <p:cNvPicPr>
            <a:picLocks noChangeAspect="1" noChangeArrowheads="1"/>
          </p:cNvPicPr>
          <p:nvPr/>
        </p:nvPicPr>
        <p:blipFill>
          <a:blip r:embed="rId2" cstate="print"/>
          <a:srcRect/>
          <a:stretch>
            <a:fillRect/>
          </a:stretch>
        </p:blipFill>
        <p:spPr bwMode="auto">
          <a:xfrm>
            <a:off x="1752600" y="4191000"/>
            <a:ext cx="6029325" cy="2443864"/>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PLS-5 Administration</a:t>
            </a:r>
            <a:endParaRPr lang="en-US" dirty="0"/>
          </a:p>
        </p:txBody>
      </p:sp>
      <p:sp>
        <p:nvSpPr>
          <p:cNvPr id="3" name="Content Placeholder 2"/>
          <p:cNvSpPr>
            <a:spLocks noGrp="1"/>
          </p:cNvSpPr>
          <p:nvPr>
            <p:ph idx="1"/>
          </p:nvPr>
        </p:nvSpPr>
        <p:spPr/>
        <p:txBody>
          <a:bodyPr/>
          <a:lstStyle/>
          <a:p>
            <a:pPr>
              <a:buNone/>
            </a:pPr>
            <a:r>
              <a:rPr lang="en-US" b="1" dirty="0" smtClean="0"/>
              <a:t>Social/Interpersonal</a:t>
            </a:r>
          </a:p>
          <a:p>
            <a:r>
              <a:rPr lang="en-US" dirty="0" smtClean="0"/>
              <a:t>Looks at how well the child verbally interacts with others.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585576" y="3276600"/>
            <a:ext cx="6148724" cy="3400691"/>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PLS-5 Administration</a:t>
            </a:r>
            <a:endParaRPr lang="en-US" dirty="0"/>
          </a:p>
        </p:txBody>
      </p:sp>
      <p:sp>
        <p:nvSpPr>
          <p:cNvPr id="3" name="Content Placeholder 2"/>
          <p:cNvSpPr>
            <a:spLocks noGrp="1"/>
          </p:cNvSpPr>
          <p:nvPr>
            <p:ph idx="1"/>
          </p:nvPr>
        </p:nvSpPr>
        <p:spPr>
          <a:xfrm>
            <a:off x="990600" y="1066800"/>
            <a:ext cx="8001000" cy="5105400"/>
          </a:xfrm>
        </p:spPr>
        <p:txBody>
          <a:bodyPr/>
          <a:lstStyle/>
          <a:p>
            <a:pPr>
              <a:buNone/>
            </a:pPr>
            <a:r>
              <a:rPr lang="en-US" b="1" dirty="0" smtClean="0"/>
              <a:t>Fluency</a:t>
            </a:r>
          </a:p>
          <a:p>
            <a:r>
              <a:rPr lang="en-US" dirty="0" smtClean="0"/>
              <a:t>How well the child’s speech flows</a:t>
            </a:r>
          </a:p>
          <a:p>
            <a:r>
              <a:rPr lang="en-US" dirty="0" smtClean="0"/>
              <a:t>Is child’s speech disrupted by other sounds, prolonged pauses, etc.</a:t>
            </a:r>
          </a:p>
          <a:p>
            <a:pPr>
              <a:buNone/>
            </a:pP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524000" y="3276600"/>
            <a:ext cx="4882272" cy="3429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PLS-5 Administration</a:t>
            </a:r>
            <a:endParaRPr lang="en-US" dirty="0"/>
          </a:p>
        </p:txBody>
      </p:sp>
      <p:sp>
        <p:nvSpPr>
          <p:cNvPr id="3" name="Content Placeholder 2"/>
          <p:cNvSpPr>
            <a:spLocks noGrp="1"/>
          </p:cNvSpPr>
          <p:nvPr>
            <p:ph idx="1"/>
          </p:nvPr>
        </p:nvSpPr>
        <p:spPr/>
        <p:txBody>
          <a:bodyPr/>
          <a:lstStyle/>
          <a:p>
            <a:pPr>
              <a:buNone/>
            </a:pPr>
            <a:r>
              <a:rPr lang="en-US" b="1" dirty="0" smtClean="0"/>
              <a:t>Voice</a:t>
            </a:r>
          </a:p>
          <a:p>
            <a:r>
              <a:rPr lang="fr-CA" dirty="0" smtClean="0"/>
              <a:t>Pitch, resonance, and loudness of child’s speech</a:t>
            </a:r>
            <a:endParaRPr lang="en-US" dirty="0" smtClean="0"/>
          </a:p>
        </p:txBody>
      </p:sp>
      <p:pic>
        <p:nvPicPr>
          <p:cNvPr id="6146" name="Picture 2"/>
          <p:cNvPicPr>
            <a:picLocks noChangeAspect="1" noChangeArrowheads="1"/>
          </p:cNvPicPr>
          <p:nvPr/>
        </p:nvPicPr>
        <p:blipFill>
          <a:blip r:embed="rId2" cstate="print"/>
          <a:srcRect/>
          <a:stretch>
            <a:fillRect/>
          </a:stretch>
        </p:blipFill>
        <p:spPr bwMode="auto">
          <a:xfrm>
            <a:off x="2743199" y="3124200"/>
            <a:ext cx="5270687" cy="3505200"/>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t>PLS-5 Administration</a:t>
            </a:r>
          </a:p>
        </p:txBody>
      </p:sp>
      <p:sp>
        <p:nvSpPr>
          <p:cNvPr id="31747" name="Content Placeholder 2"/>
          <p:cNvSpPr>
            <a:spLocks noGrp="1"/>
          </p:cNvSpPr>
          <p:nvPr>
            <p:ph idx="1"/>
          </p:nvPr>
        </p:nvSpPr>
        <p:spPr>
          <a:xfrm>
            <a:off x="990600" y="1219200"/>
            <a:ext cx="8001000" cy="4953000"/>
          </a:xfrm>
        </p:spPr>
        <p:txBody>
          <a:bodyPr/>
          <a:lstStyle/>
          <a:p>
            <a:pPr eaLnBrk="1" hangingPunct="1"/>
            <a:r>
              <a:rPr lang="en-US" sz="2400" dirty="0" smtClean="0"/>
              <a:t>Follow the directions at the end of each section (i.e., language, articulation, etc.) regarding the “Pass” scores. </a:t>
            </a:r>
          </a:p>
          <a:p>
            <a:pPr eaLnBrk="1" hangingPunct="1"/>
            <a:r>
              <a:rPr lang="en-US" sz="2400" dirty="0" smtClean="0"/>
              <a:t>Mark “Pass” or “Obtain additional information” under the </a:t>
            </a:r>
            <a:r>
              <a:rPr lang="en-US" sz="2400" b="1" dirty="0" smtClean="0"/>
              <a:t>screening summary </a:t>
            </a:r>
            <a:r>
              <a:rPr lang="en-US" sz="2400" dirty="0" smtClean="0"/>
              <a:t>on the back of the form. </a:t>
            </a:r>
          </a:p>
          <a:p>
            <a:pPr eaLnBrk="1" hangingPunct="1"/>
            <a:r>
              <a:rPr lang="en-US" sz="2400" dirty="0" smtClean="0"/>
              <a:t>Check one box for each section! Do not leave any blank.</a:t>
            </a:r>
          </a:p>
        </p:txBody>
      </p:sp>
      <p:pic>
        <p:nvPicPr>
          <p:cNvPr id="7170" name="Picture 2"/>
          <p:cNvPicPr>
            <a:picLocks noChangeAspect="1" noChangeArrowheads="1"/>
          </p:cNvPicPr>
          <p:nvPr/>
        </p:nvPicPr>
        <p:blipFill>
          <a:blip r:embed="rId2" cstate="print"/>
          <a:srcRect/>
          <a:stretch>
            <a:fillRect/>
          </a:stretch>
        </p:blipFill>
        <p:spPr bwMode="auto">
          <a:xfrm>
            <a:off x="2362200" y="3581400"/>
            <a:ext cx="5527964" cy="31242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smtClean="0"/>
              <a:t>PLS-5 Screening	</a:t>
            </a:r>
          </a:p>
        </p:txBody>
      </p:sp>
      <p:sp>
        <p:nvSpPr>
          <p:cNvPr id="40963" name="Content Placeholder 2"/>
          <p:cNvSpPr>
            <a:spLocks noGrp="1"/>
          </p:cNvSpPr>
          <p:nvPr>
            <p:ph idx="1"/>
          </p:nvPr>
        </p:nvSpPr>
        <p:spPr>
          <a:xfrm>
            <a:off x="990600" y="1219200"/>
            <a:ext cx="8001000" cy="4953000"/>
          </a:xfrm>
        </p:spPr>
        <p:txBody>
          <a:bodyPr/>
          <a:lstStyle/>
          <a:p>
            <a:pPr eaLnBrk="1" hangingPunct="1">
              <a:buFontTx/>
              <a:buNone/>
            </a:pPr>
            <a:r>
              <a:rPr lang="en-US" dirty="0" smtClean="0"/>
              <a:t>Making Recommendations:</a:t>
            </a:r>
          </a:p>
          <a:p>
            <a:pPr eaLnBrk="1" hangingPunct="1"/>
            <a:r>
              <a:rPr lang="en-US" sz="2800" dirty="0" smtClean="0"/>
              <a:t>When making recommendations for additional assessment, it is important to include observations about the child’s behavior and participation during the administration of the screening. Document these in the Notes section:</a:t>
            </a:r>
          </a:p>
          <a:p>
            <a:pPr eaLnBrk="1" hangingPunct="1">
              <a:buNone/>
            </a:pPr>
            <a:endParaRPr lang="en-US" sz="2800" dirty="0" smtClean="0"/>
          </a:p>
        </p:txBody>
      </p:sp>
      <p:pic>
        <p:nvPicPr>
          <p:cNvPr id="8194" name="Picture 2"/>
          <p:cNvPicPr>
            <a:picLocks noChangeAspect="1" noChangeArrowheads="1"/>
          </p:cNvPicPr>
          <p:nvPr/>
        </p:nvPicPr>
        <p:blipFill>
          <a:blip r:embed="rId3" cstate="print"/>
          <a:srcRect/>
          <a:stretch>
            <a:fillRect/>
          </a:stretch>
        </p:blipFill>
        <p:spPr bwMode="auto">
          <a:xfrm>
            <a:off x="2819399" y="4038600"/>
            <a:ext cx="5660863" cy="259080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PLS-5 Screening- Spanish</a:t>
            </a:r>
            <a:endParaRPr lang="en-US" dirty="0"/>
          </a:p>
        </p:txBody>
      </p:sp>
      <p:sp>
        <p:nvSpPr>
          <p:cNvPr id="3" name="Content Placeholder 2"/>
          <p:cNvSpPr>
            <a:spLocks noGrp="1"/>
          </p:cNvSpPr>
          <p:nvPr>
            <p:ph idx="1"/>
          </p:nvPr>
        </p:nvSpPr>
        <p:spPr>
          <a:xfrm>
            <a:off x="990600" y="1219200"/>
            <a:ext cx="8001000" cy="4953000"/>
          </a:xfrm>
        </p:spPr>
        <p:txBody>
          <a:bodyPr/>
          <a:lstStyle/>
          <a:p>
            <a:pPr>
              <a:buNone/>
            </a:pPr>
            <a:r>
              <a:rPr lang="en-US" dirty="0" smtClean="0"/>
              <a:t>There are Spanish forms and Spanish manuals available to every grantee.</a:t>
            </a:r>
          </a:p>
          <a:p>
            <a:pPr>
              <a:buNone/>
            </a:pPr>
            <a:r>
              <a:rPr lang="en-US" dirty="0" smtClean="0"/>
              <a:t>The PLS-5 Spanish version is completed just like the English PLS-5- it has the same sections, the same format, and you will use a manual with pictures.</a:t>
            </a:r>
          </a:p>
          <a:p>
            <a:pPr>
              <a:buNone/>
            </a:pPr>
            <a:r>
              <a:rPr lang="en-US" u="sng" dirty="0" smtClean="0"/>
              <a:t>To screen a child in Spanish, you must be fluent in Spanish.</a:t>
            </a:r>
          </a:p>
        </p:txBody>
      </p:sp>
    </p:spTree>
  </p:cSld>
  <p:clrMapOvr>
    <a:masterClrMapping/>
  </p:clrMapOvr>
  <p:transition>
    <p:plu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PLS-5 Screening- Spanish</a:t>
            </a:r>
            <a:endParaRPr lang="en-US" dirty="0"/>
          </a:p>
        </p:txBody>
      </p:sp>
      <p:sp>
        <p:nvSpPr>
          <p:cNvPr id="3" name="Content Placeholder 2"/>
          <p:cNvSpPr>
            <a:spLocks noGrp="1"/>
          </p:cNvSpPr>
          <p:nvPr>
            <p:ph idx="1"/>
          </p:nvPr>
        </p:nvSpPr>
        <p:spPr>
          <a:xfrm>
            <a:off x="990600" y="1600200"/>
            <a:ext cx="8001000" cy="5105400"/>
          </a:xfrm>
        </p:spPr>
        <p:txBody>
          <a:bodyPr/>
          <a:lstStyle/>
          <a:p>
            <a:r>
              <a:rPr lang="en-US" u="sng" dirty="0" smtClean="0"/>
              <a:t>Any child who speaks primarily Spanish should be screened in Spanish. </a:t>
            </a:r>
          </a:p>
          <a:p>
            <a:pPr lvl="1"/>
            <a:r>
              <a:rPr lang="en-US" dirty="0" smtClean="0"/>
              <a:t>Check with the parents if you are unsure if you should use Spanish or English form.</a:t>
            </a:r>
          </a:p>
          <a:p>
            <a:pPr lvl="1"/>
            <a:r>
              <a:rPr lang="en-US" dirty="0" smtClean="0"/>
              <a:t>Screening in the correct language helps prevent </a:t>
            </a:r>
            <a:r>
              <a:rPr lang="en-US" dirty="0" err="1" smtClean="0"/>
              <a:t>mis</a:t>
            </a:r>
            <a:r>
              <a:rPr lang="en-US" dirty="0" smtClean="0"/>
              <a:t>-identification. Children speaking different languages develop different sounds first. The Spanish screening is research based to focus on the sounds a Spanish speaking child at that age should have mastered.</a:t>
            </a:r>
          </a:p>
          <a:p>
            <a:endParaRPr lang="en-US" dirty="0"/>
          </a:p>
        </p:txBody>
      </p:sp>
    </p:spTree>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p:txBody>
          <a:bodyPr/>
          <a:lstStyle/>
          <a:p>
            <a:pPr eaLnBrk="1" hangingPunct="1">
              <a:buFont typeface="Wingdings" pitchFamily="2" charset="2"/>
              <a:buNone/>
            </a:pPr>
            <a:r>
              <a:rPr lang="en-US" dirty="0" smtClean="0"/>
              <a:t>Young children may perform poorly in a structured test situation because it is new to them. </a:t>
            </a:r>
          </a:p>
          <a:p>
            <a:pPr eaLnBrk="1" hangingPunct="1">
              <a:buFont typeface="Wingdings" pitchFamily="2" charset="2"/>
              <a:buNone/>
            </a:pPr>
            <a:r>
              <a:rPr lang="en-US" dirty="0" smtClean="0"/>
              <a:t>Poor performance may be due to the child’s lack of attention, distractibility, or not following directions. </a:t>
            </a:r>
          </a:p>
        </p:txBody>
      </p:sp>
      <p:sp>
        <p:nvSpPr>
          <p:cNvPr id="4" name="TextBox 3"/>
          <p:cNvSpPr txBox="1"/>
          <p:nvPr/>
        </p:nvSpPr>
        <p:spPr>
          <a:xfrm>
            <a:off x="0" y="304800"/>
            <a:ext cx="7239000" cy="769938"/>
          </a:xfrm>
          <a:prstGeom prst="rect">
            <a:avLst/>
          </a:prstGeom>
          <a:noFill/>
        </p:spPr>
        <p:txBody>
          <a:bodyPr>
            <a:spAutoFit/>
          </a:bodyPr>
          <a:lstStyle/>
          <a:p>
            <a:pPr>
              <a:defRPr/>
            </a:pPr>
            <a:r>
              <a:rPr lang="en-US" sz="4400" b="1" dirty="0">
                <a:solidFill>
                  <a:schemeClr val="tx2"/>
                </a:solidFill>
                <a:effectLst>
                  <a:outerShdw blurRad="38100" dist="38100" dir="2700000" algn="tl">
                    <a:srgbClr val="000000"/>
                  </a:outerShdw>
                </a:effectLst>
                <a:latin typeface="+mj-lt"/>
                <a:ea typeface="+mj-ea"/>
                <a:cs typeface="+mj-cs"/>
              </a:rPr>
              <a:t>Keep In Mind…</a:t>
            </a:r>
          </a:p>
        </p:txBody>
      </p:sp>
    </p:spTree>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What to do next</a:t>
            </a:r>
          </a:p>
        </p:txBody>
      </p:sp>
      <p:sp>
        <p:nvSpPr>
          <p:cNvPr id="43011" name="Content Placeholder 2"/>
          <p:cNvSpPr>
            <a:spLocks noGrp="1"/>
          </p:cNvSpPr>
          <p:nvPr>
            <p:ph idx="1"/>
          </p:nvPr>
        </p:nvSpPr>
        <p:spPr>
          <a:xfrm>
            <a:off x="762000" y="1066800"/>
            <a:ext cx="7696200" cy="5486400"/>
          </a:xfrm>
        </p:spPr>
        <p:txBody>
          <a:bodyPr/>
          <a:lstStyle/>
          <a:p>
            <a:pPr eaLnBrk="1" hangingPunct="1"/>
            <a:r>
              <a:rPr lang="en-US" dirty="0" smtClean="0"/>
              <a:t>If the child did not pass the screening, complete a Mental Health/Disabilities Plan of Action (POA) with the parent. Decide to:</a:t>
            </a:r>
          </a:p>
          <a:p>
            <a:pPr lvl="1" eaLnBrk="1" hangingPunct="1"/>
            <a:r>
              <a:rPr lang="en-US" dirty="0" smtClean="0"/>
              <a:t>rescreen within 2 weeks</a:t>
            </a:r>
          </a:p>
          <a:p>
            <a:pPr lvl="1" eaLnBrk="1" hangingPunct="1"/>
            <a:r>
              <a:rPr lang="en-US" dirty="0" smtClean="0"/>
              <a:t>make an immediate referral to Mental Health and Disability staff</a:t>
            </a:r>
          </a:p>
          <a:p>
            <a:pPr lvl="1" eaLnBrk="1" hangingPunct="1"/>
            <a:r>
              <a:rPr lang="en-US" dirty="0" smtClean="0"/>
              <a:t>parent may decline rescreening and referral (Complete Declined Services Form)</a:t>
            </a:r>
          </a:p>
          <a:p>
            <a:pPr lvl="1" eaLnBrk="1" hangingPunct="1"/>
            <a:r>
              <a:rPr lang="en-US" dirty="0" smtClean="0"/>
              <a:t>or child is already in services</a:t>
            </a: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Performance Standard</a:t>
            </a:r>
          </a:p>
        </p:txBody>
      </p:sp>
      <p:sp>
        <p:nvSpPr>
          <p:cNvPr id="6147" name="Rectangle 3"/>
          <p:cNvSpPr>
            <a:spLocks noGrp="1" noChangeArrowheads="1"/>
          </p:cNvSpPr>
          <p:nvPr>
            <p:ph idx="1"/>
          </p:nvPr>
        </p:nvSpPr>
        <p:spPr/>
        <p:txBody>
          <a:bodyPr/>
          <a:lstStyle/>
          <a:p>
            <a:pPr eaLnBrk="1" hangingPunct="1">
              <a:lnSpc>
                <a:spcPct val="80000"/>
              </a:lnSpc>
              <a:buFont typeface="Wingdings" pitchFamily="2" charset="2"/>
              <a:buNone/>
            </a:pPr>
            <a:r>
              <a:rPr lang="en-US" sz="2400" dirty="0" smtClean="0"/>
              <a:t>(1) Grantees must provide for developmental, hearing and vision screenings of all Early Head Start and Head Start children </a:t>
            </a:r>
            <a:r>
              <a:rPr lang="en-US" sz="2400" b="1" dirty="0" smtClean="0"/>
              <a:t>within 45 days of the child's entry </a:t>
            </a:r>
            <a:r>
              <a:rPr lang="en-US" sz="2400" dirty="0" smtClean="0"/>
              <a:t>into the program. This does not preclude starting screening in the spring, before program services begin in the fall. </a:t>
            </a:r>
          </a:p>
          <a:p>
            <a:pPr eaLnBrk="1" hangingPunct="1">
              <a:lnSpc>
                <a:spcPct val="80000"/>
              </a:lnSpc>
              <a:buFont typeface="Wingdings" pitchFamily="2" charset="2"/>
              <a:buNone/>
            </a:pPr>
            <a:endParaRPr lang="en-US" sz="2400" dirty="0" smtClean="0"/>
          </a:p>
          <a:p>
            <a:pPr eaLnBrk="1" hangingPunct="1">
              <a:lnSpc>
                <a:spcPct val="80000"/>
              </a:lnSpc>
              <a:buFont typeface="Wingdings" pitchFamily="2" charset="2"/>
              <a:buNone/>
            </a:pPr>
            <a:r>
              <a:rPr lang="en-US" sz="2400" dirty="0" smtClean="0"/>
              <a:t>(2) Grantees must make concerted efforts to reach and include the most in need and hardest to reach in the screening effort, providing assistance but urging parents to complete screening before the start of the program year. </a:t>
            </a:r>
          </a:p>
          <a:p>
            <a:pPr eaLnBrk="1" hangingPunct="1">
              <a:lnSpc>
                <a:spcPct val="80000"/>
              </a:lnSpc>
              <a:buFont typeface="Wingdings" pitchFamily="2" charset="2"/>
              <a:buNone/>
            </a:pPr>
            <a:endParaRPr lang="en-US" sz="900" dirty="0" smtClean="0"/>
          </a:p>
        </p:txBody>
      </p:sp>
    </p:spTree>
  </p:cSld>
  <p:clrMapOvr>
    <a:masterClrMapping/>
  </p:clrMapOvr>
  <p:transition>
    <p:strip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Record Keeping</a:t>
            </a:r>
          </a:p>
        </p:txBody>
      </p:sp>
      <p:sp>
        <p:nvSpPr>
          <p:cNvPr id="44035" name="Content Placeholder 2"/>
          <p:cNvSpPr>
            <a:spLocks noGrp="1"/>
          </p:cNvSpPr>
          <p:nvPr>
            <p:ph idx="1"/>
          </p:nvPr>
        </p:nvSpPr>
        <p:spPr/>
        <p:txBody>
          <a:bodyPr/>
          <a:lstStyle/>
          <a:p>
            <a:pPr eaLnBrk="1" hangingPunct="1"/>
            <a:r>
              <a:rPr lang="en-US" sz="2800" dirty="0" smtClean="0"/>
              <a:t>Remember that PLS-5 screening results need to be entered into Child Plus before they are placed in the Child Plus folder for MH/D to review.</a:t>
            </a:r>
          </a:p>
          <a:p>
            <a:pPr eaLnBrk="1" hangingPunct="1"/>
            <a:r>
              <a:rPr lang="en-US" sz="2800" dirty="0" smtClean="0"/>
              <a:t>Screening results are considered </a:t>
            </a:r>
            <a:r>
              <a:rPr lang="en-US" sz="2800" b="1" dirty="0" smtClean="0"/>
              <a:t>CONFIDENTIAL</a:t>
            </a:r>
            <a:r>
              <a:rPr lang="en-US" sz="2800" dirty="0" smtClean="0"/>
              <a:t>. All screening forms with children’s information on them are to be locked up when not being used.</a:t>
            </a:r>
          </a:p>
        </p:txBody>
      </p:sp>
    </p:spTree>
  </p:cSld>
  <p:clrMapOvr>
    <a:masterClrMapping/>
  </p:clrMapOvr>
  <p:transition>
    <p:pull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pPr algn="ctr" eaLnBrk="1" hangingPunct="1"/>
            <a:r>
              <a:rPr lang="en-US" sz="6000" dirty="0" smtClean="0"/>
              <a:t>HIP </a:t>
            </a:r>
            <a:r>
              <a:rPr lang="en-US" sz="6000" dirty="0" err="1" smtClean="0"/>
              <a:t>HIP</a:t>
            </a:r>
            <a:r>
              <a:rPr lang="en-US" sz="6000" dirty="0" smtClean="0"/>
              <a:t> HOORAY! </a:t>
            </a:r>
          </a:p>
        </p:txBody>
      </p:sp>
      <p:sp>
        <p:nvSpPr>
          <p:cNvPr id="45059" name="Content Placeholder 4"/>
          <p:cNvSpPr>
            <a:spLocks noGrp="1"/>
          </p:cNvSpPr>
          <p:nvPr>
            <p:ph idx="1"/>
          </p:nvPr>
        </p:nvSpPr>
        <p:spPr>
          <a:xfrm>
            <a:off x="1066800" y="1752600"/>
            <a:ext cx="7543800" cy="4343400"/>
          </a:xfrm>
        </p:spPr>
        <p:txBody>
          <a:bodyPr/>
          <a:lstStyle/>
          <a:p>
            <a:pPr eaLnBrk="1" hangingPunct="1">
              <a:buFont typeface="Wingdings" pitchFamily="2" charset="2"/>
              <a:buNone/>
            </a:pPr>
            <a:r>
              <a:rPr lang="en-US" sz="3600" dirty="0" smtClean="0"/>
              <a:t>You are now trained to administer the PLS-5 Screening Test!!!</a:t>
            </a:r>
          </a:p>
          <a:p>
            <a:pPr eaLnBrk="1" hangingPunct="1">
              <a:buFont typeface="Wingdings" pitchFamily="2" charset="2"/>
              <a:buNone/>
            </a:pPr>
            <a:endParaRPr lang="en-US" sz="3600" dirty="0" smtClean="0"/>
          </a:p>
          <a:p>
            <a:pPr eaLnBrk="1" hangingPunct="1">
              <a:buFont typeface="Wingdings" pitchFamily="2" charset="2"/>
              <a:buNone/>
            </a:pPr>
            <a:r>
              <a:rPr lang="en-US" sz="3600" dirty="0" smtClean="0"/>
              <a:t>Give your brain a KISS</a:t>
            </a:r>
          </a:p>
        </p:txBody>
      </p:sp>
      <p:pic>
        <p:nvPicPr>
          <p:cNvPr id="7" name="MS900388493[1].wav">
            <a:hlinkClick r:id="" action="ppaction://media"/>
          </p:cNvPr>
          <p:cNvPicPr>
            <a:picLocks noRot="1" noChangeAspect="1"/>
          </p:cNvPicPr>
          <p:nvPr>
            <a:audioFile r:link="rId1"/>
          </p:nvPr>
        </p:nvPicPr>
        <p:blipFill>
          <a:blip r:embed="rId3" cstate="print"/>
          <a:stretch>
            <a:fillRect/>
          </a:stretch>
        </p:blipFill>
        <p:spPr>
          <a:xfrm>
            <a:off x="609600" y="457200"/>
            <a:ext cx="304800" cy="304800"/>
          </a:xfrm>
          <a:prstGeom prst="rect">
            <a:avLst/>
          </a:prstGeom>
        </p:spPr>
      </p:pic>
      <p:pic>
        <p:nvPicPr>
          <p:cNvPr id="1030" name="Picture 6" descr="C:\Users\smorgan\AppData\Local\Microsoft\Windows\Temporary Internet Files\Content.IE5\WVMTLWHL\MC900434373[1].wmf"/>
          <p:cNvPicPr>
            <a:picLocks noChangeAspect="1" noChangeArrowheads="1"/>
          </p:cNvPicPr>
          <p:nvPr/>
        </p:nvPicPr>
        <p:blipFill>
          <a:blip r:embed="rId4" cstate="print"/>
          <a:srcRect/>
          <a:stretch>
            <a:fillRect/>
          </a:stretch>
        </p:blipFill>
        <p:spPr bwMode="auto">
          <a:xfrm>
            <a:off x="5867400" y="4038600"/>
            <a:ext cx="2819400" cy="1981200"/>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0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1066800" y="381000"/>
            <a:ext cx="7543800" cy="6172200"/>
          </a:xfrm>
        </p:spPr>
        <p:txBody>
          <a:bodyPr/>
          <a:lstStyle/>
          <a:p>
            <a:pPr algn="ctr" eaLnBrk="1" hangingPunct="1">
              <a:buFont typeface="Wingdings" pitchFamily="2" charset="2"/>
              <a:buNone/>
            </a:pPr>
            <a:r>
              <a:rPr lang="en-US" sz="4400" b="1" dirty="0" smtClean="0">
                <a:solidFill>
                  <a:schemeClr val="bg1"/>
                </a:solidFill>
              </a:rPr>
              <a:t>Thank you!</a:t>
            </a:r>
          </a:p>
          <a:p>
            <a:pPr algn="ctr" eaLnBrk="1" hangingPunct="1">
              <a:buFont typeface="Wingdings" pitchFamily="2" charset="2"/>
              <a:buNone/>
            </a:pPr>
            <a:endParaRPr lang="en-US" dirty="0" smtClean="0"/>
          </a:p>
          <a:p>
            <a:pPr algn="ctr" eaLnBrk="1" hangingPunct="1">
              <a:buFont typeface="Wingdings" pitchFamily="2" charset="2"/>
              <a:buNone/>
            </a:pPr>
            <a:r>
              <a:rPr lang="en-US" dirty="0" smtClean="0"/>
              <a:t>Stacy Morgan</a:t>
            </a:r>
          </a:p>
          <a:p>
            <a:pPr algn="ctr" eaLnBrk="1" hangingPunct="1">
              <a:buFont typeface="Wingdings" pitchFamily="2" charset="2"/>
              <a:buNone/>
            </a:pPr>
            <a:r>
              <a:rPr lang="en-US" dirty="0" smtClean="0"/>
              <a:t>smorgan@spcaa.org</a:t>
            </a:r>
          </a:p>
          <a:p>
            <a:pPr algn="ctr" eaLnBrk="1" hangingPunct="1">
              <a:buFont typeface="Wingdings" pitchFamily="2" charset="2"/>
              <a:buNone/>
            </a:pPr>
            <a:r>
              <a:rPr lang="en-US" dirty="0" smtClean="0"/>
              <a:t>Blanca Herron</a:t>
            </a:r>
          </a:p>
          <a:p>
            <a:pPr algn="ctr" eaLnBrk="1" hangingPunct="1">
              <a:buFont typeface="Wingdings" pitchFamily="2" charset="2"/>
              <a:buNone/>
            </a:pPr>
            <a:r>
              <a:rPr lang="en-US" dirty="0" smtClean="0"/>
              <a:t>bherron@spcaa.org</a:t>
            </a:r>
          </a:p>
          <a:p>
            <a:pPr algn="ctr" eaLnBrk="1" hangingPunct="1">
              <a:buFont typeface="Wingdings" pitchFamily="2" charset="2"/>
              <a:buNone/>
            </a:pPr>
            <a:r>
              <a:rPr lang="en-US" dirty="0" smtClean="0"/>
              <a:t>Leigh Wells</a:t>
            </a:r>
          </a:p>
          <a:p>
            <a:pPr algn="ctr" eaLnBrk="1" hangingPunct="1">
              <a:buFont typeface="Wingdings" pitchFamily="2" charset="2"/>
              <a:buNone/>
            </a:pPr>
            <a:r>
              <a:rPr lang="en-US" dirty="0" smtClean="0"/>
              <a:t>lwells@spcaa.org</a:t>
            </a:r>
          </a:p>
          <a:p>
            <a:pPr algn="ctr" eaLnBrk="1" hangingPunct="1">
              <a:buFont typeface="Wingdings" pitchFamily="2" charset="2"/>
              <a:buNone/>
            </a:pPr>
            <a:endParaRPr lang="en-US" dirty="0" smtClean="0"/>
          </a:p>
          <a:p>
            <a:pPr algn="ctr" eaLnBrk="1" hangingPunct="1">
              <a:buFont typeface="Wingdings" pitchFamily="2" charset="2"/>
              <a:buNone/>
            </a:pPr>
            <a:r>
              <a:rPr lang="en-US" dirty="0" smtClean="0"/>
              <a:t> (806) 762-8815</a:t>
            </a: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Performance Standard</a:t>
            </a:r>
          </a:p>
        </p:txBody>
      </p:sp>
      <p:sp>
        <p:nvSpPr>
          <p:cNvPr id="7171" name="Rectangle 3"/>
          <p:cNvSpPr>
            <a:spLocks noGrp="1" noChangeArrowheads="1"/>
          </p:cNvSpPr>
          <p:nvPr>
            <p:ph idx="1"/>
          </p:nvPr>
        </p:nvSpPr>
        <p:spPr/>
        <p:txBody>
          <a:bodyPr/>
          <a:lstStyle/>
          <a:p>
            <a:pPr eaLnBrk="1" hangingPunct="1">
              <a:lnSpc>
                <a:spcPct val="80000"/>
              </a:lnSpc>
              <a:buFont typeface="Wingdings" pitchFamily="2" charset="2"/>
              <a:buNone/>
            </a:pPr>
            <a:r>
              <a:rPr lang="en-US" sz="2400" smtClean="0"/>
              <a:t>(3) Developmental screening is a </a:t>
            </a:r>
            <a:r>
              <a:rPr lang="en-US" sz="2400" b="1" smtClean="0"/>
              <a:t>brief check to identify children who need further evaluation to determine whether they may have disabilities. </a:t>
            </a:r>
            <a:r>
              <a:rPr lang="en-US" sz="2400" smtClean="0"/>
              <a:t>It provides information in three major developmental areas: visual/motor, </a:t>
            </a:r>
            <a:r>
              <a:rPr lang="en-US" sz="2400" b="1" smtClean="0"/>
              <a:t>language</a:t>
            </a:r>
            <a:r>
              <a:rPr lang="en-US" sz="2400" smtClean="0"/>
              <a:t> and cognition, and gross motor/body awareness for use along with observation data, parent reports and home visit information. </a:t>
            </a:r>
            <a:r>
              <a:rPr lang="en-US" sz="2400" b="1" smtClean="0"/>
              <a:t>When appropriate standardized developmental screening instruments exist, they must be used.</a:t>
            </a:r>
            <a:r>
              <a:rPr lang="en-US" sz="2400" smtClean="0"/>
              <a:t> The disabilities coordinator must coordinate with the health coordinator and staff who have the responsibility for implementing health screening and with the education staff who have the responsibility for implementing developmental screening.</a:t>
            </a:r>
          </a:p>
          <a:p>
            <a:pPr eaLnBrk="1" hangingPunct="1">
              <a:lnSpc>
                <a:spcPct val="80000"/>
              </a:lnSpc>
            </a:pPr>
            <a:endParaRPr lang="en-US" sz="2400" smtClean="0"/>
          </a:p>
        </p:txBody>
      </p:sp>
    </p:spTree>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p:txBody>
          <a:bodyPr/>
          <a:lstStyle/>
          <a:p>
            <a:pPr eaLnBrk="1" hangingPunct="1">
              <a:buFont typeface="Wingdings" pitchFamily="2" charset="2"/>
              <a:buNone/>
            </a:pPr>
            <a:endParaRPr lang="en-US" sz="4800" smtClean="0"/>
          </a:p>
          <a:p>
            <a:pPr eaLnBrk="1" hangingPunct="1">
              <a:buFont typeface="Wingdings" pitchFamily="2" charset="2"/>
              <a:buNone/>
            </a:pPr>
            <a:r>
              <a:rPr lang="en-US" sz="4800" smtClean="0"/>
              <a:t>	Why is screening so important?</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1066800" y="990600"/>
            <a:ext cx="7543800" cy="5105400"/>
          </a:xfrm>
        </p:spPr>
        <p:txBody>
          <a:bodyPr/>
          <a:lstStyle/>
          <a:p>
            <a:pPr eaLnBrk="1" hangingPunct="1"/>
            <a:endParaRPr lang="en-US" dirty="0" smtClean="0"/>
          </a:p>
          <a:p>
            <a:pPr eaLnBrk="1" hangingPunct="1"/>
            <a:r>
              <a:rPr lang="en-US" dirty="0" smtClean="0"/>
              <a:t>Helps identify children who may need to be referred for further speech evaluation</a:t>
            </a:r>
          </a:p>
          <a:p>
            <a:pPr eaLnBrk="1" hangingPunct="1"/>
            <a:r>
              <a:rPr lang="en-US" dirty="0" smtClean="0"/>
              <a:t>Opens communication with parents about any other concerns they may have about their child</a:t>
            </a:r>
          </a:p>
          <a:p>
            <a:pPr eaLnBrk="1" hangingPunct="1"/>
            <a:endParaRPr lang="en-US" dirty="0" smtClean="0"/>
          </a:p>
          <a:p>
            <a:pPr eaLnBrk="1" hangingPunct="1"/>
            <a:endParaRPr lang="en-US" dirty="0" smtClean="0"/>
          </a:p>
          <a:p>
            <a:pPr eaLnBrk="1" hangingPunct="1"/>
            <a:endParaRPr lang="en-US" dirty="0" smtClean="0"/>
          </a:p>
        </p:txBody>
      </p:sp>
      <p:sp>
        <p:nvSpPr>
          <p:cNvPr id="4" name="TextBox 3"/>
          <p:cNvSpPr txBox="1"/>
          <p:nvPr/>
        </p:nvSpPr>
        <p:spPr>
          <a:xfrm>
            <a:off x="1219200" y="304800"/>
            <a:ext cx="5943600" cy="646113"/>
          </a:xfrm>
          <a:prstGeom prst="rect">
            <a:avLst/>
          </a:prstGeom>
          <a:noFill/>
        </p:spPr>
        <p:txBody>
          <a:bodyPr>
            <a:spAutoFit/>
          </a:bodyPr>
          <a:lstStyle/>
          <a:p>
            <a:pPr>
              <a:defRPr/>
            </a:pPr>
            <a:r>
              <a:rPr lang="en-US" sz="3600" dirty="0">
                <a:solidFill>
                  <a:schemeClr val="tx2"/>
                </a:solidFill>
                <a:latin typeface="+mj-lt"/>
                <a:ea typeface="+mj-ea"/>
                <a:cs typeface="+mj-cs"/>
              </a:rPr>
              <a:t>Screening:</a:t>
            </a: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dirty="0" smtClean="0"/>
              <a:t>Purpose of PLS – 5 </a:t>
            </a:r>
            <a:br>
              <a:rPr lang="en-US" dirty="0" smtClean="0"/>
            </a:br>
            <a:r>
              <a:rPr lang="en-US" dirty="0" smtClean="0"/>
              <a:t>Screening Test</a:t>
            </a:r>
          </a:p>
        </p:txBody>
      </p:sp>
      <p:sp>
        <p:nvSpPr>
          <p:cNvPr id="10243" name="Rectangle 7"/>
          <p:cNvSpPr>
            <a:spLocks noGrp="1" noChangeArrowheads="1"/>
          </p:cNvSpPr>
          <p:nvPr>
            <p:ph idx="1"/>
          </p:nvPr>
        </p:nvSpPr>
        <p:spPr>
          <a:xfrm>
            <a:off x="990600" y="1600200"/>
            <a:ext cx="8001000" cy="4876800"/>
          </a:xfrm>
        </p:spPr>
        <p:txBody>
          <a:bodyPr/>
          <a:lstStyle/>
          <a:p>
            <a:pPr eaLnBrk="1" hangingPunct="1">
              <a:lnSpc>
                <a:spcPct val="90000"/>
              </a:lnSpc>
            </a:pPr>
            <a:r>
              <a:rPr lang="en-US" dirty="0" smtClean="0"/>
              <a:t>PLS - 5 screening is comprehensive and based on sound research, yet quick to administer</a:t>
            </a:r>
          </a:p>
          <a:p>
            <a:pPr eaLnBrk="1" hangingPunct="1">
              <a:lnSpc>
                <a:spcPct val="90000"/>
              </a:lnSpc>
            </a:pPr>
            <a:r>
              <a:rPr lang="en-US" dirty="0" smtClean="0"/>
              <a:t>PLS – 5 screening is designed to identify children who may need to be referred for further speech or language assessment.</a:t>
            </a:r>
          </a:p>
          <a:p>
            <a:pPr eaLnBrk="1" hangingPunct="1">
              <a:lnSpc>
                <a:spcPct val="90000"/>
              </a:lnSpc>
            </a:pPr>
            <a:r>
              <a:rPr lang="en-US" dirty="0" smtClean="0"/>
              <a:t>It </a:t>
            </a:r>
            <a:r>
              <a:rPr lang="en-US" b="1" dirty="0" smtClean="0"/>
              <a:t>CANNOT</a:t>
            </a:r>
            <a:r>
              <a:rPr lang="en-US" dirty="0" smtClean="0"/>
              <a:t> be copied!! You </a:t>
            </a:r>
            <a:r>
              <a:rPr lang="en-US" b="1" dirty="0" smtClean="0"/>
              <a:t>MUST</a:t>
            </a:r>
            <a:r>
              <a:rPr lang="en-US" dirty="0" smtClean="0"/>
              <a:t> use originals!</a:t>
            </a:r>
          </a:p>
          <a:p>
            <a:pPr eaLnBrk="1" hangingPunct="1">
              <a:lnSpc>
                <a:spcPct val="90000"/>
              </a:lnSpc>
              <a:buFont typeface="Wingdings" pitchFamily="2" charset="2"/>
              <a:buNone/>
            </a:pPr>
            <a:endParaRPr lang="en-US" dirty="0" smtClean="0"/>
          </a:p>
          <a:p>
            <a:pPr eaLnBrk="1" hangingPunct="1">
              <a:lnSpc>
                <a:spcPct val="90000"/>
              </a:lnSpc>
            </a:pPr>
            <a:endParaRPr lang="en-US" dirty="0" smtClean="0"/>
          </a:p>
        </p:txBody>
      </p:sp>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Purpose of PLS – 5 Screening Test</a:t>
            </a:r>
          </a:p>
        </p:txBody>
      </p:sp>
      <p:sp>
        <p:nvSpPr>
          <p:cNvPr id="11267" name="Rectangle 3"/>
          <p:cNvSpPr>
            <a:spLocks noGrp="1" noChangeArrowheads="1"/>
          </p:cNvSpPr>
          <p:nvPr>
            <p:ph idx="1"/>
          </p:nvPr>
        </p:nvSpPr>
        <p:spPr/>
        <p:txBody>
          <a:bodyPr/>
          <a:lstStyle/>
          <a:p>
            <a:pPr eaLnBrk="1" hangingPunct="1">
              <a:buFontTx/>
              <a:buNone/>
            </a:pPr>
            <a:r>
              <a:rPr lang="en-US" dirty="0" smtClean="0"/>
              <a:t>PLS – 5   Screens for: </a:t>
            </a:r>
          </a:p>
          <a:p>
            <a:pPr eaLnBrk="1" hangingPunct="1">
              <a:spcBef>
                <a:spcPts val="400"/>
              </a:spcBef>
              <a:buFont typeface="Wingdings" pitchFamily="2" charset="2"/>
              <a:buChar char="v"/>
            </a:pPr>
            <a:r>
              <a:rPr lang="en-US" dirty="0" smtClean="0"/>
              <a:t>Language      	</a:t>
            </a:r>
          </a:p>
          <a:p>
            <a:pPr eaLnBrk="1" hangingPunct="1">
              <a:spcBef>
                <a:spcPts val="400"/>
              </a:spcBef>
              <a:buFont typeface="Wingdings" pitchFamily="2" charset="2"/>
              <a:buChar char="v"/>
            </a:pPr>
            <a:r>
              <a:rPr lang="en-US" dirty="0" smtClean="0"/>
              <a:t>Articulation     	</a:t>
            </a:r>
          </a:p>
          <a:p>
            <a:pPr eaLnBrk="1" hangingPunct="1">
              <a:spcBef>
                <a:spcPts val="400"/>
              </a:spcBef>
              <a:buFont typeface="Wingdings" pitchFamily="2" charset="2"/>
              <a:buChar char="v"/>
            </a:pPr>
            <a:r>
              <a:rPr lang="en-US" dirty="0" smtClean="0"/>
              <a:t>Fluency       	</a:t>
            </a:r>
          </a:p>
          <a:p>
            <a:pPr eaLnBrk="1" hangingPunct="1">
              <a:spcBef>
                <a:spcPts val="400"/>
              </a:spcBef>
              <a:buFont typeface="Wingdings" pitchFamily="2" charset="2"/>
              <a:buChar char="v"/>
            </a:pPr>
            <a:r>
              <a:rPr lang="en-US" dirty="0" smtClean="0"/>
              <a:t>Communication skills</a:t>
            </a:r>
          </a:p>
          <a:p>
            <a:pPr eaLnBrk="1" hangingPunct="1">
              <a:spcBef>
                <a:spcPts val="400"/>
              </a:spcBef>
              <a:buFont typeface="Wingdings" pitchFamily="2" charset="2"/>
              <a:buChar char="v"/>
            </a:pPr>
            <a:r>
              <a:rPr lang="en-US" dirty="0" smtClean="0"/>
              <a:t>Social/Interpersonal skills</a:t>
            </a:r>
          </a:p>
          <a:p>
            <a:pPr eaLnBrk="1" hangingPunct="1">
              <a:spcBef>
                <a:spcPts val="400"/>
              </a:spcBef>
              <a:buFont typeface="Wingdings" pitchFamily="2" charset="2"/>
              <a:buChar char="v"/>
            </a:pPr>
            <a:r>
              <a:rPr lang="en-US" dirty="0" smtClean="0"/>
              <a:t>Connected speech</a:t>
            </a:r>
          </a:p>
          <a:p>
            <a:pPr eaLnBrk="1" hangingPunct="1">
              <a:spcBef>
                <a:spcPts val="400"/>
              </a:spcBef>
              <a:buFont typeface="Wingdings" pitchFamily="2" charset="2"/>
              <a:buChar char="v"/>
            </a:pPr>
            <a:r>
              <a:rPr lang="en-US" dirty="0" smtClean="0"/>
              <a:t>Voice concerns</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paper dolls">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2023</TotalTime>
  <Words>1887</Words>
  <Application>Microsoft Office PowerPoint</Application>
  <PresentationFormat>On-screen Show (4:3)</PresentationFormat>
  <Paragraphs>308</Paragraphs>
  <Slides>42</Slides>
  <Notes>1</Notes>
  <HiddenSlides>0</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paper dolls</vt:lpstr>
      <vt:lpstr>Speech and Articulation Screening Test August 12, 2013 Presenter:  Stacy Morgan, MH/Disability Manager </vt:lpstr>
      <vt:lpstr>Performance Standard </vt:lpstr>
      <vt:lpstr>Performance Standard</vt:lpstr>
      <vt:lpstr>Performance Standard</vt:lpstr>
      <vt:lpstr>Performance Standard</vt:lpstr>
      <vt:lpstr>Slide 6</vt:lpstr>
      <vt:lpstr>Slide 7</vt:lpstr>
      <vt:lpstr>Purpose of PLS – 5  Screening Test</vt:lpstr>
      <vt:lpstr>Purpose of PLS – 5 Screening Test</vt:lpstr>
      <vt:lpstr>Purpose of PLS – 5 Screening Test</vt:lpstr>
      <vt:lpstr>The PLS – 5 screening test is:</vt:lpstr>
      <vt:lpstr>PLS – 5 Administration </vt:lpstr>
      <vt:lpstr>PLS – 5  Administration</vt:lpstr>
      <vt:lpstr>PLS-5 Administration</vt:lpstr>
      <vt:lpstr>PLS – 5 Administration Time</vt:lpstr>
      <vt:lpstr>Slide 16</vt:lpstr>
      <vt:lpstr>PLS-5 Administration</vt:lpstr>
      <vt:lpstr>PLS-5 Administration</vt:lpstr>
      <vt:lpstr>PLS-5 Administration</vt:lpstr>
      <vt:lpstr>Slide 20</vt:lpstr>
      <vt:lpstr>Let’s Practice!</vt:lpstr>
      <vt:lpstr>Let’s Practice!</vt:lpstr>
      <vt:lpstr>Let’s Practice!</vt:lpstr>
      <vt:lpstr>Let’s Practice!</vt:lpstr>
      <vt:lpstr>PLS – 5 Administration </vt:lpstr>
      <vt:lpstr>PLS-5 Administration</vt:lpstr>
      <vt:lpstr>PLS-5 Administration</vt:lpstr>
      <vt:lpstr>PLS-5 Administration</vt:lpstr>
      <vt:lpstr>PLS-5 Administration</vt:lpstr>
      <vt:lpstr>PLS-5 Administration</vt:lpstr>
      <vt:lpstr>PLS-5 Administration</vt:lpstr>
      <vt:lpstr>PLS-5 Administration</vt:lpstr>
      <vt:lpstr>PLS-5 Administration</vt:lpstr>
      <vt:lpstr>PLS-5 Administration</vt:lpstr>
      <vt:lpstr>PLS-5 Screening </vt:lpstr>
      <vt:lpstr>PLS-5 Screening- Spanish</vt:lpstr>
      <vt:lpstr>PLS-5 Screening- Spanish</vt:lpstr>
      <vt:lpstr>Slide 38</vt:lpstr>
      <vt:lpstr>What to do next</vt:lpstr>
      <vt:lpstr>Record Keeping</vt:lpstr>
      <vt:lpstr>HIP HIP HOORAY! </vt:lpstr>
      <vt:lpstr>Slide 42</vt:lpstr>
    </vt:vector>
  </TitlesOfParts>
  <Company>SPCAA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Articulation Screening Test</dc:title>
  <dc:creator>Administrator</dc:creator>
  <cp:lastModifiedBy>smorgan</cp:lastModifiedBy>
  <cp:revision>135</cp:revision>
  <dcterms:created xsi:type="dcterms:W3CDTF">2009-09-04T14:06:13Z</dcterms:created>
  <dcterms:modified xsi:type="dcterms:W3CDTF">2013-07-19T16:11:21Z</dcterms:modified>
</cp:coreProperties>
</file>