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1" r:id="rId3"/>
    <p:sldId id="257" r:id="rId4"/>
    <p:sldId id="258" r:id="rId5"/>
    <p:sldId id="259" r:id="rId6"/>
    <p:sldId id="262" r:id="rId7"/>
    <p:sldId id="268" r:id="rId8"/>
    <p:sldId id="260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3" r:id="rId1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41" autoAdjust="0"/>
  </p:normalViewPr>
  <p:slideViewPr>
    <p:cSldViewPr>
      <p:cViewPr varScale="1">
        <p:scale>
          <a:sx n="67" d="100"/>
          <a:sy n="67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376B2507-586E-45CD-B3DC-D9370A4C526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6"/>
            <a:ext cx="3043238" cy="46513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6"/>
            <a:ext cx="3043238" cy="46513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124EC0D3-0C0B-4D62-BE54-4F7F26332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r">
              <a:defRPr sz="1200"/>
            </a:lvl1pPr>
          </a:lstStyle>
          <a:p>
            <a:fld id="{F55E28B7-EF6F-4614-BCB6-874EE5EF28A2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2" tIns="46661" rIns="93322" bIns="4666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22" tIns="46661" rIns="93322" bIns="4666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r">
              <a:defRPr sz="1200"/>
            </a:lvl1pPr>
          </a:lstStyle>
          <a:p>
            <a:fld id="{7E5EB181-07D6-4140-B14F-1FDD396B2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Receptive goal might be to respond to 2 step directions, so you can work on that</a:t>
            </a:r>
          </a:p>
          <a:p>
            <a:r>
              <a:rPr lang="en-US" sz="2000" dirty="0" smtClean="0"/>
              <a:t>Might be working on specific sounds- you can call on that child to repeat a word using that sound- give opportunities to practice</a:t>
            </a:r>
          </a:p>
          <a:p>
            <a:r>
              <a:rPr lang="en-US" sz="2000" dirty="0" smtClean="0"/>
              <a:t>Might be working on specific parts of words (beginning or end)- again, ask to say a specific word or phrase and emphasize the part child is working on when you say it</a:t>
            </a:r>
          </a:p>
          <a:p>
            <a:r>
              <a:rPr lang="en-US" sz="2000" dirty="0" smtClean="0"/>
              <a:t>Could be as simple as making it a point during some activity to make child ask for what he or she wants instead of pointing or gesturing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Again, you have to be familiar with the IEP to know what the struggles are</a:t>
            </a:r>
          </a:p>
          <a:p>
            <a:r>
              <a:rPr lang="en-US" sz="2000" dirty="0" smtClean="0"/>
              <a:t>Could be as simple as being mindful about having child say please/thank you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This disability individualization is in addition to the individualization every Head Start child receives.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Throughout lesson plan to indicate specific activities in which individualization will occur for a child with a disability</a:t>
            </a:r>
          </a:p>
          <a:p>
            <a:r>
              <a:rPr lang="en-US" sz="2000" dirty="0" smtClean="0"/>
              <a:t>Using the code helps maintain confidentiality- it could be a number, symbol, shape, etc.</a:t>
            </a:r>
          </a:p>
          <a:p>
            <a:r>
              <a:rPr lang="en-US" sz="2000" dirty="0" smtClean="0"/>
              <a:t>The * signifies that this is the individualization for child’s disability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does IEP stand for?</a:t>
            </a:r>
          </a:p>
          <a:p>
            <a:r>
              <a:rPr lang="en-US" sz="2000" dirty="0" smtClean="0"/>
              <a:t>Written plan for meeting child’s individual needs</a:t>
            </a:r>
          </a:p>
          <a:p>
            <a:r>
              <a:rPr lang="en-US" sz="2000" dirty="0" smtClean="0"/>
              <a:t>Goals for child to work on throughout upcoming year</a:t>
            </a:r>
          </a:p>
          <a:p>
            <a:r>
              <a:rPr lang="en-US" sz="2000" dirty="0" smtClean="0"/>
              <a:t>Serves as a Roadmap to guide teaching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is an IEP?</a:t>
            </a:r>
          </a:p>
          <a:p>
            <a:r>
              <a:rPr lang="en-US" sz="2000" dirty="0" smtClean="0"/>
              <a:t>Why is it important for teachers to know what it says? –A lot of the time, teacher feedback is used to determine if child met annual or short term goals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How can it improve teaching if the teacher doesn’t know what it says?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You can use these goals as guidance in how to support the child in your class.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Who can tell me about the individualizing you do for all kids in your class?</a:t>
            </a:r>
          </a:p>
          <a:p>
            <a:r>
              <a:rPr lang="en-US" sz="2000" dirty="0" smtClean="0"/>
              <a:t>Need extra support because to be diagnosed by the school district, their disability must significantly affect their ability to perform, learn, and achieve in the classroom.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Pick the time when you will have the greatest chance of reaching this kid and supporting him/her</a:t>
            </a:r>
          </a:p>
          <a:p>
            <a:r>
              <a:rPr lang="en-US" sz="2000" dirty="0" smtClean="0"/>
              <a:t>If distracted during circle time, depending on what you are working on, this might not be the best time for individualization to occur. </a:t>
            </a:r>
          </a:p>
          <a:p>
            <a:r>
              <a:rPr lang="en-US" sz="2000" dirty="0" smtClean="0"/>
              <a:t>Outdoor or music times are great for gross motor activities</a:t>
            </a:r>
          </a:p>
          <a:p>
            <a:r>
              <a:rPr lang="en-US" sz="2000" dirty="0" smtClean="0"/>
              <a:t>Centers- encourage to go to center or activity that will help develop certain skills</a:t>
            </a:r>
          </a:p>
          <a:p>
            <a:r>
              <a:rPr lang="en-US" sz="2000" dirty="0" smtClean="0"/>
              <a:t>Story time- can work on cognitive or comprehension skills- ask to remember or repeat something from the story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EB181-07D6-4140-B14F-1FDD396B2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4953000" y="0"/>
              <a:ext cx="4191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143" descr="C:\Documents and Settings\walterl\Local Settings\Temporary Internet Files\Content.IE5\8QFQOUW9\MPj04394690000[1]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963886" cy="6858000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3425" y="1958975"/>
            <a:ext cx="7021975" cy="1470025"/>
          </a:xfrm>
          <a:solidFill>
            <a:schemeClr val="bg1">
              <a:alpha val="65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4012" y="3733800"/>
            <a:ext cx="6400800" cy="1219200"/>
          </a:xfrm>
          <a:solidFill>
            <a:schemeClr val="bg1">
              <a:alpha val="6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alpha val="65000"/>
            </a:schemeClr>
          </a:solidFill>
        </p:spPr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chemeClr val="bg1">
              <a:alpha val="65000"/>
            </a:schemeClr>
          </a:solidFill>
        </p:spPr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alpha val="65000"/>
            </a:schemeClr>
          </a:solidFill>
        </p:spPr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4953000" y="0"/>
              <a:ext cx="4191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143" descr="C:\Documents and Settings\walterl\Local Settings\Temporary Internet Files\Content.IE5\8QFQOUW9\MPj04394690000[1]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963886" cy="6858000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solidFill>
            <a:schemeClr val="bg1">
              <a:alpha val="80000"/>
            </a:schemeClr>
          </a:solidFill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solidFill>
            <a:schemeClr val="bg1">
              <a:alpha val="80000"/>
            </a:schemeClr>
          </a:solidFill>
        </p:spPr>
        <p:txBody>
          <a:bodyPr anchor="b"/>
          <a:lstStyle>
            <a:lvl1pPr marL="0" indent="0">
              <a:buNone/>
              <a:defRPr sz="2000" b="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alpha val="65000"/>
            </a:schemeClr>
          </a:solidFill>
        </p:spPr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chemeClr val="bg1">
              <a:alpha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alpha val="65000"/>
            </a:schemeClr>
          </a:solidFill>
        </p:spPr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199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199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4953000" y="0"/>
              <a:ext cx="4191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143" descr="C:\Documents and Settings\walterl\Local Settings\Temporary Internet Files\Content.IE5\8QFQOUW9\MPj04394690000[1]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963886" cy="6858000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4953000" y="0"/>
              <a:ext cx="4191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143" descr="C:\Documents and Settings\walterl\Local Settings\Temporary Internet Files\Content.IE5\8QFQOUW9\MPj04394690000[1]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963886" cy="6858000"/>
            </a:xfrm>
            <a:prstGeom prst="rect">
              <a:avLst/>
            </a:prstGeom>
            <a:noFill/>
          </p:spPr>
        </p:pic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43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76200" y="0"/>
            <a:ext cx="9220200" cy="6858000"/>
            <a:chOff x="-76200" y="0"/>
            <a:chExt cx="92202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125"/>
            <p:cNvGrpSpPr/>
            <p:nvPr/>
          </p:nvGrpSpPr>
          <p:grpSpPr>
            <a:xfrm>
              <a:off x="-76200" y="0"/>
              <a:ext cx="9220200" cy="6705600"/>
              <a:chOff x="-76200" y="0"/>
              <a:chExt cx="9220200" cy="6705600"/>
            </a:xfrm>
          </p:grpSpPr>
          <p:grpSp>
            <p:nvGrpSpPr>
              <p:cNvPr id="10" name="Group 25"/>
              <p:cNvGrpSpPr/>
              <p:nvPr/>
            </p:nvGrpSpPr>
            <p:grpSpPr>
              <a:xfrm>
                <a:off x="19050" y="0"/>
                <a:ext cx="8915400" cy="914400"/>
                <a:chOff x="76200" y="114300"/>
                <a:chExt cx="8915400" cy="914400"/>
              </a:xfrm>
            </p:grpSpPr>
            <p:grpSp>
              <p:nvGrpSpPr>
                <p:cNvPr id="11" name="Group 5"/>
                <p:cNvGrpSpPr/>
                <p:nvPr/>
              </p:nvGrpSpPr>
              <p:grpSpPr>
                <a:xfrm>
                  <a:off x="76200" y="152400"/>
                  <a:ext cx="1752600" cy="838200"/>
                  <a:chOff x="2255520" y="228600"/>
                  <a:chExt cx="4632960" cy="2133600"/>
                </a:xfrm>
              </p:grpSpPr>
              <p:pic>
                <p:nvPicPr>
                  <p:cNvPr id="89" name="Picture 2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3" cstate="print"/>
                  <a:srcRect b="67143"/>
                  <a:stretch>
                    <a:fillRect/>
                  </a:stretch>
                </p:blipFill>
                <p:spPr bwMode="auto">
                  <a:xfrm>
                    <a:off x="2255520" y="228600"/>
                    <a:ext cx="4632960" cy="2103044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0" name="Isosceles Triangle 4"/>
                  <p:cNvSpPr/>
                  <p:nvPr/>
                </p:nvSpPr>
                <p:spPr>
                  <a:xfrm>
                    <a:off x="5943600" y="2209800"/>
                    <a:ext cx="381000" cy="152400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" name="Group 11"/>
                <p:cNvGrpSpPr/>
                <p:nvPr/>
              </p:nvGrpSpPr>
              <p:grpSpPr>
                <a:xfrm>
                  <a:off x="1920240" y="152402"/>
                  <a:ext cx="1706880" cy="838200"/>
                  <a:chOff x="2255520" y="2057400"/>
                  <a:chExt cx="4632960" cy="2514600"/>
                </a:xfrm>
              </p:grpSpPr>
              <p:pic>
                <p:nvPicPr>
                  <p:cNvPr id="84" name="Picture 3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 t="31429" b="33571"/>
                  <a:stretch>
                    <a:fillRect/>
                  </a:stretch>
                </p:blipFill>
                <p:spPr bwMode="auto">
                  <a:xfrm>
                    <a:off x="2255520" y="2240267"/>
                    <a:ext cx="4632960" cy="2240295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85" name="Rectangle 7"/>
                  <p:cNvSpPr/>
                  <p:nvPr/>
                </p:nvSpPr>
                <p:spPr>
                  <a:xfrm>
                    <a:off x="2819400" y="2057400"/>
                    <a:ext cx="533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Rectangle 8"/>
                  <p:cNvSpPr/>
                  <p:nvPr/>
                </p:nvSpPr>
                <p:spPr>
                  <a:xfrm>
                    <a:off x="3200400" y="2057400"/>
                    <a:ext cx="6858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Rectangle 9"/>
                  <p:cNvSpPr/>
                  <p:nvPr/>
                </p:nvSpPr>
                <p:spPr>
                  <a:xfrm>
                    <a:off x="5105400" y="4267200"/>
                    <a:ext cx="12192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" name="Rectangle 10"/>
                  <p:cNvSpPr/>
                  <p:nvPr/>
                </p:nvSpPr>
                <p:spPr>
                  <a:xfrm>
                    <a:off x="3124200" y="4419600"/>
                    <a:ext cx="304800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" name="Group 15"/>
                <p:cNvGrpSpPr/>
                <p:nvPr/>
              </p:nvGrpSpPr>
              <p:grpSpPr>
                <a:xfrm>
                  <a:off x="3718560" y="114300"/>
                  <a:ext cx="1630680" cy="914400"/>
                  <a:chOff x="2255520" y="3810000"/>
                  <a:chExt cx="4632960" cy="2819400"/>
                </a:xfrm>
              </p:grpSpPr>
              <p:pic>
                <p:nvPicPr>
                  <p:cNvPr id="81" name="Picture 4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/>
                  <a:srcRect t="61429"/>
                  <a:stretch>
                    <a:fillRect/>
                  </a:stretch>
                </p:blipFill>
                <p:spPr bwMode="auto">
                  <a:xfrm>
                    <a:off x="2255520" y="4160473"/>
                    <a:ext cx="4632960" cy="2468927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82" name="Rectangle 13"/>
                  <p:cNvSpPr/>
                  <p:nvPr/>
                </p:nvSpPr>
                <p:spPr>
                  <a:xfrm>
                    <a:off x="5257800" y="3886200"/>
                    <a:ext cx="457200" cy="381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" name="Oval 14"/>
                  <p:cNvSpPr/>
                  <p:nvPr/>
                </p:nvSpPr>
                <p:spPr>
                  <a:xfrm>
                    <a:off x="3124200" y="3810000"/>
                    <a:ext cx="1143000" cy="6858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" name="Group 16"/>
                <p:cNvGrpSpPr/>
                <p:nvPr/>
              </p:nvGrpSpPr>
              <p:grpSpPr>
                <a:xfrm>
                  <a:off x="5440680" y="152400"/>
                  <a:ext cx="1752600" cy="838200"/>
                  <a:chOff x="2255520" y="228600"/>
                  <a:chExt cx="4632960" cy="2133600"/>
                </a:xfrm>
              </p:grpSpPr>
              <p:pic>
                <p:nvPicPr>
                  <p:cNvPr id="79" name="Picture 2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3" cstate="print"/>
                  <a:srcRect b="67143"/>
                  <a:stretch>
                    <a:fillRect/>
                  </a:stretch>
                </p:blipFill>
                <p:spPr bwMode="auto">
                  <a:xfrm>
                    <a:off x="2255520" y="228600"/>
                    <a:ext cx="4632960" cy="2103044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80" name="Isosceles Triangle 79"/>
                  <p:cNvSpPr/>
                  <p:nvPr/>
                </p:nvSpPr>
                <p:spPr>
                  <a:xfrm>
                    <a:off x="5943600" y="2209800"/>
                    <a:ext cx="381000" cy="152400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" name="Group 19"/>
                <p:cNvGrpSpPr/>
                <p:nvPr/>
              </p:nvGrpSpPr>
              <p:grpSpPr>
                <a:xfrm>
                  <a:off x="7284720" y="152402"/>
                  <a:ext cx="1706880" cy="838200"/>
                  <a:chOff x="2255520" y="2057400"/>
                  <a:chExt cx="4632960" cy="2514600"/>
                </a:xfrm>
              </p:grpSpPr>
              <p:pic>
                <p:nvPicPr>
                  <p:cNvPr id="74" name="Picture 3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 t="31429" b="33571"/>
                  <a:stretch>
                    <a:fillRect/>
                  </a:stretch>
                </p:blipFill>
                <p:spPr bwMode="auto">
                  <a:xfrm>
                    <a:off x="2255520" y="2240267"/>
                    <a:ext cx="4632960" cy="2240295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75" name="Rectangle 74"/>
                  <p:cNvSpPr/>
                  <p:nvPr/>
                </p:nvSpPr>
                <p:spPr>
                  <a:xfrm>
                    <a:off x="2819400" y="2057400"/>
                    <a:ext cx="533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Rectangle 75"/>
                  <p:cNvSpPr/>
                  <p:nvPr/>
                </p:nvSpPr>
                <p:spPr>
                  <a:xfrm>
                    <a:off x="3200400" y="2057400"/>
                    <a:ext cx="6858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Rectangle 76"/>
                  <p:cNvSpPr/>
                  <p:nvPr/>
                </p:nvSpPr>
                <p:spPr>
                  <a:xfrm>
                    <a:off x="5105400" y="4267200"/>
                    <a:ext cx="12192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3124200" y="4419600"/>
                    <a:ext cx="304800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6" name="Group 29"/>
              <p:cNvGrpSpPr/>
              <p:nvPr/>
            </p:nvGrpSpPr>
            <p:grpSpPr>
              <a:xfrm flipH="1">
                <a:off x="19050" y="5791200"/>
                <a:ext cx="8915400" cy="914400"/>
                <a:chOff x="76200" y="114300"/>
                <a:chExt cx="8915400" cy="914400"/>
              </a:xfrm>
            </p:grpSpPr>
            <p:grpSp>
              <p:nvGrpSpPr>
                <p:cNvPr id="17" name="Group 5"/>
                <p:cNvGrpSpPr/>
                <p:nvPr/>
              </p:nvGrpSpPr>
              <p:grpSpPr>
                <a:xfrm>
                  <a:off x="76200" y="152400"/>
                  <a:ext cx="1752600" cy="838200"/>
                  <a:chOff x="2255520" y="228600"/>
                  <a:chExt cx="4632960" cy="2133600"/>
                </a:xfrm>
              </p:grpSpPr>
              <p:pic>
                <p:nvPicPr>
                  <p:cNvPr id="67" name="Picture 2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3" cstate="print"/>
                  <a:srcRect b="67143"/>
                  <a:stretch>
                    <a:fillRect/>
                  </a:stretch>
                </p:blipFill>
                <p:spPr bwMode="auto">
                  <a:xfrm>
                    <a:off x="2255520" y="228600"/>
                    <a:ext cx="4632960" cy="2103044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68" name="Isosceles Triangle 4"/>
                  <p:cNvSpPr/>
                  <p:nvPr/>
                </p:nvSpPr>
                <p:spPr>
                  <a:xfrm>
                    <a:off x="5943600" y="2209800"/>
                    <a:ext cx="381000" cy="152400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" name="Group 11"/>
                <p:cNvGrpSpPr/>
                <p:nvPr/>
              </p:nvGrpSpPr>
              <p:grpSpPr>
                <a:xfrm>
                  <a:off x="1920240" y="152404"/>
                  <a:ext cx="1706880" cy="838200"/>
                  <a:chOff x="2255520" y="2057400"/>
                  <a:chExt cx="4632960" cy="2514600"/>
                </a:xfrm>
              </p:grpSpPr>
              <p:pic>
                <p:nvPicPr>
                  <p:cNvPr id="62" name="Picture 3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 t="31429" b="33571"/>
                  <a:stretch>
                    <a:fillRect/>
                  </a:stretch>
                </p:blipFill>
                <p:spPr bwMode="auto">
                  <a:xfrm>
                    <a:off x="2255520" y="2240267"/>
                    <a:ext cx="4632960" cy="2240295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63" name="Rectangle 62"/>
                  <p:cNvSpPr/>
                  <p:nvPr/>
                </p:nvSpPr>
                <p:spPr>
                  <a:xfrm>
                    <a:off x="2819400" y="2057400"/>
                    <a:ext cx="533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" name="Rectangle 63"/>
                  <p:cNvSpPr/>
                  <p:nvPr/>
                </p:nvSpPr>
                <p:spPr>
                  <a:xfrm>
                    <a:off x="3200400" y="2057400"/>
                    <a:ext cx="6858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" name="Rectangle 64"/>
                  <p:cNvSpPr/>
                  <p:nvPr/>
                </p:nvSpPr>
                <p:spPr>
                  <a:xfrm>
                    <a:off x="5105400" y="4267200"/>
                    <a:ext cx="12192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Rectangle 65"/>
                  <p:cNvSpPr/>
                  <p:nvPr/>
                </p:nvSpPr>
                <p:spPr>
                  <a:xfrm>
                    <a:off x="3124200" y="4419600"/>
                    <a:ext cx="304800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1" name="Group 15"/>
                <p:cNvGrpSpPr/>
                <p:nvPr/>
              </p:nvGrpSpPr>
              <p:grpSpPr>
                <a:xfrm>
                  <a:off x="3718560" y="114300"/>
                  <a:ext cx="1630680" cy="914400"/>
                  <a:chOff x="2255520" y="3810000"/>
                  <a:chExt cx="4632960" cy="2819400"/>
                </a:xfrm>
              </p:grpSpPr>
              <p:pic>
                <p:nvPicPr>
                  <p:cNvPr id="59" name="Picture 4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/>
                  <a:srcRect t="61429"/>
                  <a:stretch>
                    <a:fillRect/>
                  </a:stretch>
                </p:blipFill>
                <p:spPr bwMode="auto">
                  <a:xfrm>
                    <a:off x="2255520" y="4160473"/>
                    <a:ext cx="4632960" cy="2468927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60" name="Rectangle 43"/>
                  <p:cNvSpPr/>
                  <p:nvPr/>
                </p:nvSpPr>
                <p:spPr>
                  <a:xfrm>
                    <a:off x="5257800" y="3886200"/>
                    <a:ext cx="457200" cy="381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" name="Oval 44"/>
                  <p:cNvSpPr/>
                  <p:nvPr/>
                </p:nvSpPr>
                <p:spPr>
                  <a:xfrm>
                    <a:off x="3124200" y="3810000"/>
                    <a:ext cx="1143000" cy="6858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2" name="Group 16"/>
                <p:cNvGrpSpPr/>
                <p:nvPr/>
              </p:nvGrpSpPr>
              <p:grpSpPr>
                <a:xfrm>
                  <a:off x="5440680" y="152400"/>
                  <a:ext cx="1752600" cy="838200"/>
                  <a:chOff x="2255520" y="228600"/>
                  <a:chExt cx="4632960" cy="2133600"/>
                </a:xfrm>
              </p:grpSpPr>
              <p:pic>
                <p:nvPicPr>
                  <p:cNvPr id="57" name="Picture 2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3" cstate="print"/>
                  <a:srcRect b="67143"/>
                  <a:stretch>
                    <a:fillRect/>
                  </a:stretch>
                </p:blipFill>
                <p:spPr bwMode="auto">
                  <a:xfrm>
                    <a:off x="2255520" y="228600"/>
                    <a:ext cx="4632960" cy="2103044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58" name="Isosceles Triangle 41"/>
                  <p:cNvSpPr/>
                  <p:nvPr/>
                </p:nvSpPr>
                <p:spPr>
                  <a:xfrm>
                    <a:off x="5943600" y="2209800"/>
                    <a:ext cx="381000" cy="152400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3" name="Group 19"/>
                <p:cNvGrpSpPr/>
                <p:nvPr/>
              </p:nvGrpSpPr>
              <p:grpSpPr>
                <a:xfrm>
                  <a:off x="7284720" y="152404"/>
                  <a:ext cx="1706880" cy="838200"/>
                  <a:chOff x="2255520" y="2057400"/>
                  <a:chExt cx="4632960" cy="2514600"/>
                </a:xfrm>
              </p:grpSpPr>
              <p:pic>
                <p:nvPicPr>
                  <p:cNvPr id="52" name="Picture 3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 t="31429" b="33571"/>
                  <a:stretch>
                    <a:fillRect/>
                  </a:stretch>
                </p:blipFill>
                <p:spPr bwMode="auto">
                  <a:xfrm>
                    <a:off x="2255520" y="2240267"/>
                    <a:ext cx="4632960" cy="2240295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53" name="Rectangle 52"/>
                  <p:cNvSpPr/>
                  <p:nvPr/>
                </p:nvSpPr>
                <p:spPr>
                  <a:xfrm>
                    <a:off x="2819400" y="2057400"/>
                    <a:ext cx="533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3200400" y="2057400"/>
                    <a:ext cx="6858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5105400" y="4267200"/>
                    <a:ext cx="12192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3124200" y="4419600"/>
                    <a:ext cx="304800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4" name="Group 124"/>
              <p:cNvGrpSpPr/>
              <p:nvPr/>
            </p:nvGrpSpPr>
            <p:grpSpPr>
              <a:xfrm>
                <a:off x="-76200" y="977552"/>
                <a:ext cx="9220200" cy="4750496"/>
                <a:chOff x="-76200" y="977552"/>
                <a:chExt cx="9220200" cy="4750496"/>
              </a:xfrm>
            </p:grpSpPr>
            <p:grpSp>
              <p:nvGrpSpPr>
                <p:cNvPr id="47" name="Group 118"/>
                <p:cNvGrpSpPr/>
                <p:nvPr/>
              </p:nvGrpSpPr>
              <p:grpSpPr>
                <a:xfrm>
                  <a:off x="-76200" y="977552"/>
                  <a:ext cx="1143000" cy="4750496"/>
                  <a:chOff x="-76200" y="1018653"/>
                  <a:chExt cx="1143000" cy="4750496"/>
                </a:xfrm>
              </p:grpSpPr>
              <p:grpSp>
                <p:nvGrpSpPr>
                  <p:cNvPr id="48" name="Group 77"/>
                  <p:cNvGrpSpPr/>
                  <p:nvPr/>
                </p:nvGrpSpPr>
                <p:grpSpPr>
                  <a:xfrm>
                    <a:off x="29288" y="1018653"/>
                    <a:ext cx="932024" cy="838200"/>
                    <a:chOff x="2209800" y="3733800"/>
                    <a:chExt cx="932024" cy="838200"/>
                  </a:xfrm>
                </p:grpSpPr>
                <p:pic>
                  <p:nvPicPr>
                    <p:cNvPr id="43" name="Picture 3" descr="C:\Documents and Settings\walterl\Local Settings\Temporary Internet Files\Content.IE5\8QFQOUW9\MPj04394690000[1]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4" cstate="print"/>
                    <a:srcRect t="31429" r="45395" b="33571"/>
                    <a:stretch>
                      <a:fillRect/>
                    </a:stretch>
                  </p:blipFill>
                  <p:spPr bwMode="auto">
                    <a:xfrm>
                      <a:off x="2209800" y="3794756"/>
                      <a:ext cx="932024" cy="746765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44" name="Rectangle 43"/>
                    <p:cNvSpPr/>
                    <p:nvPr/>
                  </p:nvSpPr>
                  <p:spPr>
                    <a:xfrm>
                      <a:off x="2417545" y="3733800"/>
                      <a:ext cx="196516" cy="1524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5" name="Rectangle 44"/>
                    <p:cNvSpPr/>
                    <p:nvPr/>
                  </p:nvSpPr>
                  <p:spPr>
                    <a:xfrm>
                      <a:off x="2557914" y="3733800"/>
                      <a:ext cx="252663" cy="1016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2529840" y="4521200"/>
                      <a:ext cx="112295" cy="508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9" name="Group 76"/>
                  <p:cNvGrpSpPr/>
                  <p:nvPr/>
                </p:nvGrpSpPr>
                <p:grpSpPr>
                  <a:xfrm>
                    <a:off x="-76200" y="3993801"/>
                    <a:ext cx="1143000" cy="838200"/>
                    <a:chOff x="2133600" y="3048000"/>
                    <a:chExt cx="1143000" cy="838200"/>
                  </a:xfrm>
                </p:grpSpPr>
                <p:pic>
                  <p:nvPicPr>
                    <p:cNvPr id="40" name="Picture 2" descr="C:\Documents and Settings\walterl\Local Settings\Temporary Internet Files\Content.IE5\8QFQOUW9\MPj04394690000[1]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3" cstate="print"/>
                    <a:srcRect l="47368" b="67143"/>
                    <a:stretch>
                      <a:fillRect/>
                    </a:stretch>
                  </p:blipFill>
                  <p:spPr bwMode="auto">
                    <a:xfrm>
                      <a:off x="2354187" y="3048000"/>
                      <a:ext cx="922413" cy="826196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41" name="Isosceles Triangle 4"/>
                    <p:cNvSpPr/>
                    <p:nvPr/>
                  </p:nvSpPr>
                  <p:spPr>
                    <a:xfrm>
                      <a:off x="2919162" y="3826329"/>
                      <a:ext cx="144128" cy="59871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2" name="Oval 41"/>
                    <p:cNvSpPr/>
                    <p:nvPr/>
                  </p:nvSpPr>
                  <p:spPr>
                    <a:xfrm>
                      <a:off x="2133600" y="3581400"/>
                      <a:ext cx="381000" cy="3048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0" name="Group 82"/>
                  <p:cNvGrpSpPr/>
                  <p:nvPr/>
                </p:nvGrpSpPr>
                <p:grpSpPr>
                  <a:xfrm>
                    <a:off x="66181" y="1967807"/>
                    <a:ext cx="858239" cy="914400"/>
                    <a:chOff x="4343400" y="3276600"/>
                    <a:chExt cx="858239" cy="914400"/>
                  </a:xfrm>
                </p:grpSpPr>
                <p:pic>
                  <p:nvPicPr>
                    <p:cNvPr id="38" name="Picture 4" descr="C:\Documents and Settings\walterl\Local Settings\Temporary Internet Files\Content.IE5\8QFQOUW9\MPj04394690000[1]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5" cstate="print"/>
                    <a:srcRect t="61429" r="47368"/>
                    <a:stretch>
                      <a:fillRect/>
                    </a:stretch>
                  </p:blipFill>
                  <p:spPr bwMode="auto">
                    <a:xfrm>
                      <a:off x="4343400" y="3390267"/>
                      <a:ext cx="858239" cy="800733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39" name="Oval 38"/>
                    <p:cNvSpPr/>
                    <p:nvPr/>
                  </p:nvSpPr>
                  <p:spPr>
                    <a:xfrm>
                      <a:off x="4649153" y="3276600"/>
                      <a:ext cx="402306" cy="22242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1" name="Group 94"/>
                  <p:cNvGrpSpPr/>
                  <p:nvPr/>
                </p:nvGrpSpPr>
                <p:grpSpPr>
                  <a:xfrm>
                    <a:off x="98371" y="2993161"/>
                    <a:ext cx="793858" cy="889686"/>
                    <a:chOff x="5942222" y="3453714"/>
                    <a:chExt cx="793858" cy="889686"/>
                  </a:xfrm>
                </p:grpSpPr>
                <p:pic>
                  <p:nvPicPr>
                    <p:cNvPr id="36" name="Picture 4" descr="C:\Documents and Settings\walterl\Local Settings\Temporary Internet Files\Content.IE5\8QFQOUW9\MPj04394690000[1]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5" cstate="print"/>
                    <a:srcRect l="51316" t="61429"/>
                    <a:stretch>
                      <a:fillRect/>
                    </a:stretch>
                  </p:blipFill>
                  <p:spPr bwMode="auto">
                    <a:xfrm>
                      <a:off x="5942222" y="3542667"/>
                      <a:ext cx="793858" cy="800733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37" name="Rectangle 36"/>
                    <p:cNvSpPr/>
                    <p:nvPr/>
                  </p:nvSpPr>
                  <p:spPr>
                    <a:xfrm>
                      <a:off x="6162124" y="3453714"/>
                      <a:ext cx="160922" cy="1235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pic>
                <p:nvPicPr>
                  <p:cNvPr id="35" name="Picture 2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3" cstate="print"/>
                  <a:srcRect r="49342" b="67143"/>
                  <a:stretch>
                    <a:fillRect/>
                  </a:stretch>
                </p:blipFill>
                <p:spPr bwMode="auto">
                  <a:xfrm>
                    <a:off x="51393" y="4942953"/>
                    <a:ext cx="887815" cy="826196"/>
                  </a:xfrm>
                  <a:prstGeom prst="rect">
                    <a:avLst/>
                  </a:prstGeom>
                  <a:noFill/>
                </p:spPr>
              </p:pic>
            </p:grpSp>
            <p:grpSp>
              <p:nvGrpSpPr>
                <p:cNvPr id="69" name="Group 119"/>
                <p:cNvGrpSpPr/>
                <p:nvPr/>
              </p:nvGrpSpPr>
              <p:grpSpPr>
                <a:xfrm>
                  <a:off x="8001000" y="977552"/>
                  <a:ext cx="1143000" cy="4750496"/>
                  <a:chOff x="7886700" y="1024655"/>
                  <a:chExt cx="1143000" cy="4750496"/>
                </a:xfrm>
              </p:grpSpPr>
              <p:grpSp>
                <p:nvGrpSpPr>
                  <p:cNvPr id="70" name="Group 77"/>
                  <p:cNvGrpSpPr/>
                  <p:nvPr/>
                </p:nvGrpSpPr>
                <p:grpSpPr>
                  <a:xfrm>
                    <a:off x="7992188" y="4936951"/>
                    <a:ext cx="932024" cy="838200"/>
                    <a:chOff x="2209800" y="3733800"/>
                    <a:chExt cx="932024" cy="838200"/>
                  </a:xfrm>
                </p:grpSpPr>
                <p:pic>
                  <p:nvPicPr>
                    <p:cNvPr id="27" name="Picture 3" descr="C:\Documents and Settings\walterl\Local Settings\Temporary Internet Files\Content.IE5\8QFQOUW9\MPj04394690000[1]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4" cstate="print"/>
                    <a:srcRect t="31429" r="45395" b="33571"/>
                    <a:stretch>
                      <a:fillRect/>
                    </a:stretch>
                  </p:blipFill>
                  <p:spPr bwMode="auto">
                    <a:xfrm>
                      <a:off x="2209800" y="3794756"/>
                      <a:ext cx="932024" cy="746765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2417545" y="3733800"/>
                      <a:ext cx="196516" cy="1524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9" name="Rectangle 28"/>
                    <p:cNvSpPr/>
                    <p:nvPr/>
                  </p:nvSpPr>
                  <p:spPr>
                    <a:xfrm>
                      <a:off x="2557914" y="3733800"/>
                      <a:ext cx="252663" cy="1016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" name="Rectangle 29"/>
                    <p:cNvSpPr/>
                    <p:nvPr/>
                  </p:nvSpPr>
                  <p:spPr>
                    <a:xfrm>
                      <a:off x="2529840" y="4521200"/>
                      <a:ext cx="112295" cy="508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1" name="Group 76"/>
                  <p:cNvGrpSpPr/>
                  <p:nvPr/>
                </p:nvGrpSpPr>
                <p:grpSpPr>
                  <a:xfrm>
                    <a:off x="7886700" y="1961804"/>
                    <a:ext cx="1143000" cy="838200"/>
                    <a:chOff x="2133600" y="3048000"/>
                    <a:chExt cx="1143000" cy="838200"/>
                  </a:xfrm>
                </p:grpSpPr>
                <p:pic>
                  <p:nvPicPr>
                    <p:cNvPr id="24" name="Picture 2" descr="C:\Documents and Settings\walterl\Local Settings\Temporary Internet Files\Content.IE5\8QFQOUW9\MPj04394690000[1]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3" cstate="print"/>
                    <a:srcRect l="47368" b="67143"/>
                    <a:stretch>
                      <a:fillRect/>
                    </a:stretch>
                  </p:blipFill>
                  <p:spPr bwMode="auto">
                    <a:xfrm>
                      <a:off x="2354187" y="3048000"/>
                      <a:ext cx="922413" cy="826196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25" name="Isosceles Triangle 4"/>
                    <p:cNvSpPr/>
                    <p:nvPr/>
                  </p:nvSpPr>
                  <p:spPr>
                    <a:xfrm>
                      <a:off x="2919162" y="3826329"/>
                      <a:ext cx="144128" cy="59871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" name="Oval 25"/>
                    <p:cNvSpPr/>
                    <p:nvPr/>
                  </p:nvSpPr>
                  <p:spPr>
                    <a:xfrm>
                      <a:off x="2133600" y="3581400"/>
                      <a:ext cx="381000" cy="3048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2" name="Group 82"/>
                  <p:cNvGrpSpPr/>
                  <p:nvPr/>
                </p:nvGrpSpPr>
                <p:grpSpPr>
                  <a:xfrm>
                    <a:off x="8029081" y="3911597"/>
                    <a:ext cx="858239" cy="914400"/>
                    <a:chOff x="4343400" y="3276600"/>
                    <a:chExt cx="858239" cy="914400"/>
                  </a:xfrm>
                </p:grpSpPr>
                <p:pic>
                  <p:nvPicPr>
                    <p:cNvPr id="22" name="Picture 4" descr="C:\Documents and Settings\walterl\Local Settings\Temporary Internet Files\Content.IE5\8QFQOUW9\MPj04394690000[1]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5" cstate="print"/>
                    <a:srcRect t="61429" r="47368"/>
                    <a:stretch>
                      <a:fillRect/>
                    </a:stretch>
                  </p:blipFill>
                  <p:spPr bwMode="auto">
                    <a:xfrm>
                      <a:off x="4343400" y="3390267"/>
                      <a:ext cx="858239" cy="800733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23" name="Oval 22"/>
                    <p:cNvSpPr/>
                    <p:nvPr/>
                  </p:nvSpPr>
                  <p:spPr>
                    <a:xfrm>
                      <a:off x="4649153" y="3276600"/>
                      <a:ext cx="402306" cy="22242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3" name="Group 94"/>
                  <p:cNvGrpSpPr/>
                  <p:nvPr/>
                </p:nvGrpSpPr>
                <p:grpSpPr>
                  <a:xfrm>
                    <a:off x="8061271" y="2910958"/>
                    <a:ext cx="793858" cy="889686"/>
                    <a:chOff x="5942222" y="3453714"/>
                    <a:chExt cx="793858" cy="889686"/>
                  </a:xfrm>
                </p:grpSpPr>
                <p:pic>
                  <p:nvPicPr>
                    <p:cNvPr id="20" name="Picture 4" descr="C:\Documents and Settings\walterl\Local Settings\Temporary Internet Files\Content.IE5\8QFQOUW9\MPj04394690000[1]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5" cstate="print"/>
                    <a:srcRect l="51316" t="61429"/>
                    <a:stretch>
                      <a:fillRect/>
                    </a:stretch>
                  </p:blipFill>
                  <p:spPr bwMode="auto">
                    <a:xfrm>
                      <a:off x="5942222" y="3542667"/>
                      <a:ext cx="793858" cy="800733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21" name="Rectangle 20"/>
                    <p:cNvSpPr/>
                    <p:nvPr/>
                  </p:nvSpPr>
                  <p:spPr>
                    <a:xfrm>
                      <a:off x="6162124" y="3453714"/>
                      <a:ext cx="160922" cy="1235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pic>
                <p:nvPicPr>
                  <p:cNvPr id="19" name="Picture 2" descr="C:\Documents and Settings\walterl\Local Settings\Temporary Internet Files\Content.IE5\8QFQOUW9\MPj04394690000[1].jpg"/>
                  <p:cNvPicPr>
                    <a:picLocks noChangeAspect="1" noChangeArrowheads="1"/>
                  </p:cNvPicPr>
                  <p:nvPr/>
                </p:nvPicPr>
                <p:blipFill>
                  <a:blip r:embed="rId13" cstate="print"/>
                  <a:srcRect r="49342" b="67143"/>
                  <a:stretch>
                    <a:fillRect/>
                  </a:stretch>
                </p:blipFill>
                <p:spPr bwMode="auto">
                  <a:xfrm>
                    <a:off x="8014293" y="1024655"/>
                    <a:ext cx="887815" cy="826196"/>
                  </a:xfrm>
                  <a:prstGeom prst="rect">
                    <a:avLst/>
                  </a:prstGeom>
                  <a:noFill/>
                </p:spPr>
              </p:pic>
            </p:grp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471299" cy="10668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27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8800"/>
            <a:ext cx="7467600" cy="429736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2700"/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FFCC66"/>
                </a:solidFill>
                <a:latin typeface="Comic Sans MS" pitchFamily="66" charset="0"/>
              </a:defRPr>
            </a:lvl1pPr>
          </a:lstStyle>
          <a:p>
            <a:fld id="{E9F63140-5FDF-4784-A310-9EE0FF610893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CC66"/>
                </a:solidFill>
                <a:latin typeface="Comic Sans MS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CC66"/>
                </a:solidFill>
                <a:latin typeface="Comic Sans MS" pitchFamily="66" charset="0"/>
              </a:defRPr>
            </a:lvl1pPr>
          </a:lstStyle>
          <a:p>
            <a:fld id="{9E020C95-D1B0-4C50-9945-E624D3C55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4">
              <a:lumMod val="75000"/>
            </a:schemeClr>
          </a:solidFill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3">
              <a:lumMod val="75000"/>
            </a:schemeClr>
          </a:solidFill>
          <a:latin typeface="Comic Sans MS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3">
              <a:lumMod val="75000"/>
            </a:schemeClr>
          </a:solidFill>
          <a:latin typeface="Comic Sans MS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3">
              <a:lumMod val="75000"/>
            </a:schemeClr>
          </a:solidFill>
          <a:latin typeface="Comic Sans MS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3">
              <a:lumMod val="75000"/>
            </a:schemeClr>
          </a:solidFill>
          <a:latin typeface="Comic Sans MS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3">
              <a:lumMod val="75000"/>
            </a:schemeClr>
          </a:solidFill>
          <a:latin typeface="Comic Sans MS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3425" y="1143001"/>
            <a:ext cx="7021975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Supporting Children </a:t>
            </a:r>
            <a:br>
              <a:rPr lang="en-US" dirty="0" smtClean="0"/>
            </a:br>
            <a:r>
              <a:rPr lang="en-US" dirty="0" smtClean="0"/>
              <a:t>with </a:t>
            </a:r>
            <a:br>
              <a:rPr lang="en-US" dirty="0" smtClean="0"/>
            </a:br>
            <a:r>
              <a:rPr lang="en-US" dirty="0" smtClean="0"/>
              <a:t>Special Needs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810000"/>
            <a:ext cx="6400800" cy="121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Jennifer Crookham </a:t>
            </a:r>
          </a:p>
          <a:p>
            <a:r>
              <a:rPr lang="en-US" dirty="0" smtClean="0"/>
              <a:t>Mental Health/Disabilities Manager</a:t>
            </a:r>
          </a:p>
          <a:p>
            <a:r>
              <a:rPr lang="en-US" dirty="0" smtClean="0"/>
              <a:t>SPCAA Head Start/Early Head Start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Circle time</a:t>
            </a:r>
          </a:p>
          <a:p>
            <a:r>
              <a:rPr lang="en-US" dirty="0" smtClean="0"/>
              <a:t>Small group time</a:t>
            </a:r>
          </a:p>
          <a:p>
            <a:r>
              <a:rPr lang="en-US" dirty="0" smtClean="0"/>
              <a:t>Outdoor play/ gross motor</a:t>
            </a:r>
          </a:p>
          <a:p>
            <a:r>
              <a:rPr lang="en-US" dirty="0" smtClean="0"/>
              <a:t>Learning centers</a:t>
            </a:r>
          </a:p>
          <a:p>
            <a:r>
              <a:rPr lang="en-US" dirty="0" smtClean="0"/>
              <a:t>Music and movement</a:t>
            </a:r>
          </a:p>
          <a:p>
            <a:r>
              <a:rPr lang="en-US" dirty="0" smtClean="0"/>
              <a:t>Story time</a:t>
            </a:r>
            <a:endParaRPr lang="en-US" dirty="0"/>
          </a:p>
        </p:txBody>
      </p:sp>
      <p:pic>
        <p:nvPicPr>
          <p:cNvPr id="3075" name="Picture 3" descr="C:\Documents and Settings\Jennifer\Local Settings\Temporary Internet Files\Content.IE5\B66TAQWF\MC9004463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657600"/>
            <a:ext cx="2206879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Individualize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Same activity and materials as other kids but different objectives/skills</a:t>
            </a:r>
          </a:p>
          <a:p>
            <a:pPr>
              <a:buNone/>
            </a:pPr>
            <a:r>
              <a:rPr lang="en-US" sz="3600" dirty="0" smtClean="0"/>
              <a:t>	</a:t>
            </a:r>
          </a:p>
          <a:p>
            <a:pPr>
              <a:buNone/>
            </a:pPr>
            <a:r>
              <a:rPr lang="en-US" dirty="0" smtClean="0"/>
              <a:t>Ex: one child sorts, while another reaches and grasps</a:t>
            </a:r>
            <a:endParaRPr lang="en-US" dirty="0"/>
          </a:p>
        </p:txBody>
      </p:sp>
      <p:pic>
        <p:nvPicPr>
          <p:cNvPr id="4098" name="Picture 2" descr="C:\Documents and Settings\Jennifer\Local Settings\Temporary Internet Files\Content.IE5\6N9Q6FAG\MC9004361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4082888"/>
            <a:ext cx="2238375" cy="1978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Individualization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Speech Impairments:</a:t>
            </a:r>
          </a:p>
          <a:p>
            <a:pPr lvl="1"/>
            <a:r>
              <a:rPr lang="en-US" dirty="0" smtClean="0"/>
              <a:t>ANY language activity can be used to individualize</a:t>
            </a:r>
          </a:p>
          <a:p>
            <a:pPr lvl="1"/>
            <a:r>
              <a:rPr lang="en-US" dirty="0" smtClean="0"/>
              <a:t>Can work speech individualizations into just about any activity</a:t>
            </a:r>
          </a:p>
          <a:p>
            <a:pPr lvl="1"/>
            <a:r>
              <a:rPr lang="en-US" dirty="0" smtClean="0"/>
              <a:t>BE familiar with the IEP</a:t>
            </a:r>
          </a:p>
          <a:p>
            <a:pPr lvl="2"/>
            <a:r>
              <a:rPr lang="en-US" dirty="0" smtClean="0"/>
              <a:t>Working on receptive or expressive? </a:t>
            </a:r>
          </a:p>
          <a:p>
            <a:pPr lvl="2"/>
            <a:r>
              <a:rPr lang="en-US" dirty="0" smtClean="0"/>
              <a:t>What specific sounds is the child working 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Individualization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Autism</a:t>
            </a:r>
          </a:p>
          <a:p>
            <a:pPr lvl="1"/>
            <a:r>
              <a:rPr lang="en-US" dirty="0" smtClean="0"/>
              <a:t>Using picture rule cards</a:t>
            </a:r>
          </a:p>
          <a:p>
            <a:pPr lvl="1"/>
            <a:r>
              <a:rPr lang="en-US" dirty="0" smtClean="0"/>
              <a:t>Using brief directions (2 words)</a:t>
            </a:r>
          </a:p>
          <a:p>
            <a:pPr lvl="1"/>
            <a:r>
              <a:rPr lang="en-US" dirty="0" smtClean="0"/>
              <a:t>Helping child work on social skills- you can role play with him about how to ask someone to play with him or how to tell someone he wants to play alone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Individualizing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Motor Related Disabilities</a:t>
            </a:r>
          </a:p>
          <a:p>
            <a:pPr lvl="1"/>
            <a:r>
              <a:rPr lang="en-US" dirty="0" smtClean="0"/>
              <a:t>Fine Motor examples</a:t>
            </a:r>
          </a:p>
          <a:p>
            <a:pPr lvl="2"/>
            <a:r>
              <a:rPr lang="en-US" dirty="0" smtClean="0"/>
              <a:t>Drawing shapes, objects, etc.</a:t>
            </a:r>
          </a:p>
          <a:p>
            <a:pPr lvl="2"/>
            <a:r>
              <a:rPr lang="en-US" dirty="0" smtClean="0"/>
              <a:t>Using buttons, zippers, lacing, etc.</a:t>
            </a:r>
          </a:p>
          <a:p>
            <a:pPr lvl="1"/>
            <a:r>
              <a:rPr lang="en-US" dirty="0" smtClean="0"/>
              <a:t>Gross Motor examples</a:t>
            </a:r>
          </a:p>
          <a:p>
            <a:pPr lvl="2"/>
            <a:r>
              <a:rPr lang="en-US" dirty="0" smtClean="0"/>
              <a:t>Skipping, hopping, jumping, running, reaching, stretching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Any child with at least 1 IEP will have 1 individualization per IEP</a:t>
            </a:r>
          </a:p>
          <a:p>
            <a:pPr lvl="1"/>
            <a:r>
              <a:rPr lang="en-US" dirty="0" smtClean="0"/>
              <a:t>Any child in RTI will have at least 1 individualization</a:t>
            </a:r>
          </a:p>
          <a:p>
            <a:r>
              <a:rPr lang="en-US" dirty="0" smtClean="0"/>
              <a:t>How Often?</a:t>
            </a:r>
          </a:p>
          <a:p>
            <a:pPr lvl="1"/>
            <a:r>
              <a:rPr lang="en-US" dirty="0" smtClean="0"/>
              <a:t>Every week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documented on the lesson plan</a:t>
            </a:r>
          </a:p>
          <a:p>
            <a:r>
              <a:rPr lang="en-US" dirty="0" smtClean="0"/>
              <a:t>Next to activity on lesson plan</a:t>
            </a:r>
          </a:p>
          <a:p>
            <a:pPr lvl="1"/>
            <a:r>
              <a:rPr lang="en-US" dirty="0" smtClean="0"/>
              <a:t>Use an asterisk (*) and your code for the child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Jennifer Crookham </a:t>
            </a:r>
          </a:p>
          <a:p>
            <a:pPr algn="ctr">
              <a:buNone/>
            </a:pPr>
            <a:r>
              <a:rPr lang="en-US" dirty="0" smtClean="0"/>
              <a:t>MH/ Disabilities Manager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Blanca Herron and Leigh Wells</a:t>
            </a:r>
          </a:p>
          <a:p>
            <a:pPr algn="ctr">
              <a:buNone/>
            </a:pPr>
            <a:r>
              <a:rPr lang="en-US" dirty="0" smtClean="0"/>
              <a:t>MH/ Disabilities Assistants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806-762-8815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IEP?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written plan</a:t>
            </a:r>
          </a:p>
          <a:p>
            <a:r>
              <a:rPr lang="en-US" dirty="0" smtClean="0"/>
              <a:t>Includes goals</a:t>
            </a:r>
          </a:p>
          <a:p>
            <a:r>
              <a:rPr lang="en-US" dirty="0" smtClean="0"/>
              <a:t>“Roadmap”</a:t>
            </a:r>
            <a:endParaRPr lang="en-US" dirty="0"/>
          </a:p>
        </p:txBody>
      </p:sp>
      <p:pic>
        <p:nvPicPr>
          <p:cNvPr id="16" name="Picture 15" descr="car m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0" y="3048000"/>
            <a:ext cx="4214063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About the IEP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you know what the child can do and what they are working on</a:t>
            </a:r>
          </a:p>
          <a:p>
            <a:r>
              <a:rPr lang="en-US" dirty="0" smtClean="0"/>
              <a:t>Helps you support the child where they are at while challenging him/her to do more</a:t>
            </a:r>
          </a:p>
          <a:p>
            <a:r>
              <a:rPr lang="en-US" dirty="0" smtClean="0"/>
              <a:t>Helps prepare you to provide input at the annual ARD meeting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about the IEP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“Clearly, the IEP is a very important document for children with disabilities </a:t>
            </a:r>
            <a:r>
              <a:rPr lang="en-US" b="1" i="1" dirty="0" smtClean="0"/>
              <a:t>and for those who are involved in educating them</a:t>
            </a:r>
            <a:r>
              <a:rPr lang="en-US" dirty="0" smtClean="0"/>
              <a:t>. Done correctly, the IEP </a:t>
            </a:r>
            <a:r>
              <a:rPr lang="en-US" b="1" i="1" dirty="0" smtClean="0"/>
              <a:t>should improve teaching</a:t>
            </a:r>
            <a:r>
              <a:rPr lang="en-US" dirty="0" smtClean="0"/>
              <a:t>, learning and results.“ </a:t>
            </a:r>
          </a:p>
          <a:p>
            <a:pPr>
              <a:buNone/>
            </a:pPr>
            <a:r>
              <a:rPr lang="en-US" dirty="0" smtClean="0"/>
              <a:t>				–U.S. Dept of Education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600" dirty="0" smtClean="0"/>
              <a:t>http://www2.ed.gov/parents/needs/speced/iepguide/index.html#closer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IEP Goals: Long Term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Determine how much you think the child will develop and/or increase skills in this area in a year’s time.</a:t>
            </a:r>
          </a:p>
          <a:p>
            <a:r>
              <a:rPr lang="en-US" sz="2400" dirty="0" smtClean="0"/>
              <a:t>Examples: </a:t>
            </a:r>
          </a:p>
          <a:p>
            <a:pPr lvl="1"/>
            <a:r>
              <a:rPr lang="en-US" sz="2000" dirty="0" smtClean="0"/>
              <a:t>John will increase his receptive/expressive language and articulation skills targeting phonology, semantics, morphology, and syntax to 70% accuracy as measured by pre and post therapy data.</a:t>
            </a:r>
          </a:p>
          <a:p>
            <a:pPr lvl="1"/>
            <a:r>
              <a:rPr lang="en-US" sz="2000" dirty="0" smtClean="0"/>
              <a:t>Suzie will demonstrate measurable progress toward the use of developmentally appropriate vocabulary, word relationships, and/or word retrieval skills as measured by the mastery of a minimum of 70% of the annual IEP objectives.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IEP Goals: Short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Breaks the annual goal into smaller pieces.</a:t>
            </a:r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400" dirty="0" smtClean="0"/>
              <a:t>Sarah will button 5 buttons on her sweater by herself when asked 4/5 times.</a:t>
            </a:r>
          </a:p>
          <a:p>
            <a:pPr lvl="1"/>
            <a:r>
              <a:rPr lang="en-US" sz="2400" dirty="0" smtClean="0"/>
              <a:t>Mark will continue to label items (nouns) and actions (verbs) during a story or activity 8/10x’s for 6 weeks as measured by observations.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IEP Goals: Short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term goals include:</a:t>
            </a:r>
          </a:p>
          <a:p>
            <a:pPr lvl="1"/>
            <a:r>
              <a:rPr lang="en-US" b="1" dirty="0" smtClean="0"/>
              <a:t>WHO </a:t>
            </a:r>
            <a:r>
              <a:rPr lang="en-US" dirty="0" smtClean="0"/>
              <a:t>(child)</a:t>
            </a:r>
          </a:p>
          <a:p>
            <a:pPr lvl="1"/>
            <a:r>
              <a:rPr lang="en-US" b="1" dirty="0" smtClean="0"/>
              <a:t>Will DO What </a:t>
            </a:r>
            <a:r>
              <a:rPr lang="en-US" dirty="0" smtClean="0"/>
              <a:t>(will stack 4 one inch blocks)</a:t>
            </a:r>
          </a:p>
          <a:p>
            <a:pPr lvl="1"/>
            <a:r>
              <a:rPr lang="en-US" b="1" dirty="0" smtClean="0"/>
              <a:t>With What Assistance </a:t>
            </a:r>
            <a:r>
              <a:rPr lang="en-US" dirty="0" smtClean="0"/>
              <a:t>(when shown how, etc)</a:t>
            </a:r>
          </a:p>
          <a:p>
            <a:pPr lvl="1"/>
            <a:r>
              <a:rPr lang="en-US" b="1" dirty="0" smtClean="0"/>
              <a:t>How Well </a:t>
            </a:r>
            <a:r>
              <a:rPr lang="en-US" dirty="0" smtClean="0"/>
              <a:t>(4/5 times)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471299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the IEP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Start calls it </a:t>
            </a:r>
            <a:r>
              <a:rPr lang="en-US" b="1" dirty="0" smtClean="0"/>
              <a:t>individualizing</a:t>
            </a:r>
          </a:p>
          <a:p>
            <a:r>
              <a:rPr lang="en-US" dirty="0" smtClean="0"/>
              <a:t>By definition, children with disabilities need extra </a:t>
            </a:r>
            <a:r>
              <a:rPr lang="en-US" b="1" dirty="0" smtClean="0"/>
              <a:t>support</a:t>
            </a:r>
            <a:r>
              <a:rPr lang="en-US" dirty="0" smtClean="0"/>
              <a:t> in the classroom</a:t>
            </a:r>
          </a:p>
          <a:p>
            <a:r>
              <a:rPr lang="en-US" dirty="0" smtClean="0"/>
              <a:t>Worked into the everyday activities and routine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 a Plan for Individualizing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Indentify the skills</a:t>
            </a:r>
          </a:p>
          <a:p>
            <a:r>
              <a:rPr lang="en-US" dirty="0" smtClean="0"/>
              <a:t>Select the activities</a:t>
            </a:r>
          </a:p>
          <a:p>
            <a:r>
              <a:rPr lang="en-US" dirty="0" smtClean="0"/>
              <a:t>Teach skills throughout </a:t>
            </a:r>
          </a:p>
          <a:p>
            <a:pPr>
              <a:buNone/>
            </a:pPr>
            <a:r>
              <a:rPr lang="en-US" dirty="0" smtClean="0"/>
              <a:t>the day</a:t>
            </a:r>
          </a:p>
          <a:p>
            <a:r>
              <a:rPr lang="en-US" dirty="0" smtClean="0"/>
              <a:t>Work it into what you’re </a:t>
            </a:r>
          </a:p>
          <a:p>
            <a:pPr>
              <a:buNone/>
            </a:pPr>
            <a:r>
              <a:rPr lang="en-US" dirty="0" smtClean="0"/>
              <a:t>already doing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Documents and Settings\Jennifer\Local Settings\Temporary Internet Files\Content.IE5\6N9Q6FAG\MP90043928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743200"/>
            <a:ext cx="2175762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TS03000632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handprints</Template>
  <TotalTime>556</TotalTime>
  <Words>1024</Words>
  <Application>Microsoft Office PowerPoint</Application>
  <PresentationFormat>On-screen Show (4:3)</PresentationFormat>
  <Paragraphs>133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TS030006321</vt:lpstr>
      <vt:lpstr>Supporting Children  with  Special Needs</vt:lpstr>
      <vt:lpstr>What is an IEP?</vt:lpstr>
      <vt:lpstr>Knowing About the IEP</vt:lpstr>
      <vt:lpstr>Knowing about the IEP</vt:lpstr>
      <vt:lpstr>IEP Goals: Long Term</vt:lpstr>
      <vt:lpstr>IEP Goals: Short Term</vt:lpstr>
      <vt:lpstr>IEP Goals: Short Term</vt:lpstr>
      <vt:lpstr>Using the IEP in the Classroom</vt:lpstr>
      <vt:lpstr>Develop a Plan for Individualizing</vt:lpstr>
      <vt:lpstr>Daily Routine</vt:lpstr>
      <vt:lpstr>How to Individualize</vt:lpstr>
      <vt:lpstr>Individualization Examples</vt:lpstr>
      <vt:lpstr>Individualization Examples</vt:lpstr>
      <vt:lpstr>Individualizing Examples</vt:lpstr>
      <vt:lpstr>Individualizing</vt:lpstr>
      <vt:lpstr>Documenting</vt:lpstr>
      <vt:lpstr>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Children  with  Special Needs</dc:title>
  <dc:creator>Jennifer Crookham</dc:creator>
  <cp:lastModifiedBy>Jennifer Crookham</cp:lastModifiedBy>
  <cp:revision>45</cp:revision>
  <dcterms:created xsi:type="dcterms:W3CDTF">2011-06-12T21:25:51Z</dcterms:created>
  <dcterms:modified xsi:type="dcterms:W3CDTF">2011-08-05T04:26:20Z</dcterms:modified>
</cp:coreProperties>
</file>